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316" r:id="rId8"/>
    <p:sldId id="318" r:id="rId9"/>
    <p:sldId id="261" r:id="rId10"/>
    <p:sldId id="321" r:id="rId11"/>
    <p:sldId id="322" r:id="rId12"/>
    <p:sldId id="263" r:id="rId13"/>
    <p:sldId id="312" r:id="rId14"/>
    <p:sldId id="264" r:id="rId15"/>
    <p:sldId id="265" r:id="rId16"/>
    <p:sldId id="266" r:id="rId17"/>
    <p:sldId id="268" r:id="rId18"/>
    <p:sldId id="269" r:id="rId19"/>
    <p:sldId id="314" r:id="rId20"/>
    <p:sldId id="270" r:id="rId21"/>
    <p:sldId id="317" r:id="rId22"/>
    <p:sldId id="274" r:id="rId23"/>
    <p:sldId id="319" r:id="rId24"/>
    <p:sldId id="320" r:id="rId25"/>
    <p:sldId id="273" r:id="rId26"/>
    <p:sldId id="282" r:id="rId27"/>
    <p:sldId id="315" r:id="rId28"/>
    <p:sldId id="30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7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9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97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9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689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37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5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9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8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3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5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3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3D35E-7A83-4C12-943A-E7DF5021360E}" type="datetimeFigureOut">
              <a:rPr lang="en-US" smtClean="0"/>
              <a:pPr/>
              <a:t>10/9/2022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42EA29-B501-48E7-8B6C-3F837F4EB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rograme.ise.ro/Portals/1/2013_CP_I_II/30_RELIGIE_Cultul%20ortodox_CP_II_OMEN.pdf" TargetMode="External"/><Relationship Id="rId7" Type="http://schemas.openxmlformats.org/officeDocument/2006/relationships/hyperlink" Target="https://rocnee.eu/images/rocnee/fisiere/curriculum/repere%20metodologice%2022-23/REPERE_METODOLOGICE_RELIGIE_CULTE.pdf" TargetMode="External"/><Relationship Id="rId2" Type="http://schemas.openxmlformats.org/officeDocument/2006/relationships/hyperlink" Target="http://programe.ise.ro/Actuale/Programeinvigoare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ograme.ise.ro/Portals/1/Curriculum/Progr_Lic/OS/Religie%20Cultul%20ortodox_clasele%20a%20IX-a%20-%20a%20XII-a.pdf" TargetMode="External"/><Relationship Id="rId5" Type="http://schemas.openxmlformats.org/officeDocument/2006/relationships/hyperlink" Target="http://programe.ise.ro/Portals/1/Curriculum/2017-progr/52-Religie_Cultul%20ortodox_Clasele%20V-VIII.pdf" TargetMode="External"/><Relationship Id="rId4" Type="http://schemas.openxmlformats.org/officeDocument/2006/relationships/hyperlink" Target="http://programe.ise.ro/Portals/1/Curriculum/2014-12/Religie3-4/Religie_Cultul%20ortodox_clasele%20a%20III-a%20-%20a%20IV-a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dsibiu.ro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dactic.ro/" TargetMode="External"/><Relationship Id="rId2" Type="http://schemas.openxmlformats.org/officeDocument/2006/relationships/hyperlink" Target="http://www.e-religie.r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vresq.com/" TargetMode="External"/><Relationship Id="rId5" Type="http://schemas.openxmlformats.org/officeDocument/2006/relationships/hyperlink" Target="http://www.digital.educred.ro/" TargetMode="External"/><Relationship Id="rId4" Type="http://schemas.openxmlformats.org/officeDocument/2006/relationships/hyperlink" Target="http://www.religieortodoxa.ro/foru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.ro/structura_an_scolar_2022_2023" TargetMode="External"/><Relationship Id="rId2" Type="http://schemas.openxmlformats.org/officeDocument/2006/relationships/hyperlink" Target="https://www.edu.ro/sites/default/files/_fi%C8%99iere/Legislatie/2022/OM_%203505_2022_2023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069" y="2202287"/>
            <a:ext cx="8973993" cy="3303901"/>
          </a:xfrm>
        </p:spPr>
        <p:txBody>
          <a:bodyPr>
            <a:normAutofit/>
          </a:bodyPr>
          <a:lstStyle/>
          <a:p>
            <a:r>
              <a:rPr lang="en-US" sz="6600" b="1" dirty="0"/>
              <a:t>CONSF</a:t>
            </a:r>
            <a:r>
              <a:rPr lang="ro-RO" sz="6600" b="1" dirty="0"/>
              <a:t>ĂTUIREA PROFESORILOR DE RELIGIE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20223"/>
            <a:ext cx="9144000" cy="1655762"/>
          </a:xfrm>
        </p:spPr>
        <p:txBody>
          <a:bodyPr>
            <a:normAutofit fontScale="62500" lnSpcReduction="20000"/>
          </a:bodyPr>
          <a:lstStyle/>
          <a:p>
            <a:endParaRPr lang="ro-RO" sz="5400" dirty="0"/>
          </a:p>
          <a:p>
            <a:endParaRPr lang="ro-RO" sz="5400" dirty="0"/>
          </a:p>
          <a:p>
            <a:r>
              <a:rPr lang="ro-RO" sz="5400" dirty="0"/>
              <a:t>202</a:t>
            </a:r>
            <a:r>
              <a:rPr lang="en-US" sz="5400" dirty="0"/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65185" y="150369"/>
            <a:ext cx="4237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/>
              <a:t>INSPECTORATUL ȘCOLAR </a:t>
            </a:r>
            <a:r>
              <a:rPr lang="ro-RO" dirty="0" smtClean="0"/>
              <a:t>JUDEȚEAN</a:t>
            </a:r>
          </a:p>
          <a:p>
            <a:pPr algn="ctr"/>
            <a:r>
              <a:rPr lang="ro-RO" dirty="0" smtClean="0"/>
              <a:t>SIBIU</a:t>
            </a:r>
            <a:endParaRPr lang="ro-RO" dirty="0"/>
          </a:p>
        </p:txBody>
      </p:sp>
      <p:pic>
        <p:nvPicPr>
          <p:cNvPr id="7" name="Picture 11">
            <a:extLst>
              <a:ext uri="{FF2B5EF4-FFF2-40B4-BE49-F238E27FC236}">
                <a16:creationId xmlns:a16="http://schemas.microsoft.com/office/drawing/2014/main" id="{4D0097A4-DEFE-14D7-52BC-A5A3D98D6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8776" y="177575"/>
            <a:ext cx="1607820" cy="584200"/>
          </a:xfrm>
          <a:prstGeom prst="rect">
            <a:avLst/>
          </a:prstGeom>
        </p:spPr>
      </p:pic>
      <p:pic>
        <p:nvPicPr>
          <p:cNvPr id="4" name="image4.jpg" descr="Description: C:\Documents and Settings\Voineag Anca\Desktop\logo modificat Ed\LOGO ISJbun albastr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64" y="323248"/>
            <a:ext cx="866775" cy="591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2C5FF94-BE3D-4818-1AFF-B6CBB2E39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NOUT</a:t>
            </a:r>
            <a:r>
              <a:rPr lang="ro-RO" sz="4000" b="1" dirty="0" smtClean="0"/>
              <a:t>ĂȚ</a:t>
            </a:r>
            <a:r>
              <a:rPr lang="en-US" sz="4000" b="1" dirty="0" smtClean="0"/>
              <a:t>I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C63DC5E-E442-1635-420A-A3F092F17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Numărul notelor: Profesorii vor decide câte note acordă elevului pe an, în funcție de numărul de ore prevăzut în planul cadru, pe regula minimum N+3 note, unde N este numărul de ore alocat pe săptămâna disciplinei în planul-cadru. Astfel, va fi încheiată o singură medie anuală.</a:t>
            </a:r>
          </a:p>
          <a:p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mediile</a:t>
            </a:r>
            <a:r>
              <a:rPr lang="en-US" dirty="0"/>
              <a:t> </a:t>
            </a:r>
            <a:r>
              <a:rPr lang="en-US" dirty="0" err="1"/>
              <a:t>caselor</a:t>
            </a:r>
            <a:r>
              <a:rPr lang="en-US" dirty="0"/>
              <a:t> V-VIII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admiterea</a:t>
            </a:r>
            <a:r>
              <a:rPr lang="en-US" dirty="0"/>
              <a:t> la </a:t>
            </a:r>
            <a:r>
              <a:rPr lang="en-US" dirty="0" err="1"/>
              <a:t>liceu</a:t>
            </a:r>
            <a:endParaRPr lang="en-US" dirty="0"/>
          </a:p>
          <a:p>
            <a:r>
              <a:rPr lang="en-US" dirty="0" err="1"/>
              <a:t>Tezele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sunt </a:t>
            </a:r>
            <a:r>
              <a:rPr lang="en-US" dirty="0" err="1"/>
              <a:t>obligatorii</a:t>
            </a:r>
            <a:endParaRPr lang="en-US" dirty="0"/>
          </a:p>
          <a:p>
            <a:r>
              <a:rPr lang="en-US" dirty="0"/>
              <a:t>Plan </a:t>
            </a:r>
            <a:r>
              <a:rPr lang="en-US" dirty="0" err="1"/>
              <a:t>individualizat</a:t>
            </a:r>
            <a:r>
              <a:rPr lang="en-US" dirty="0"/>
              <a:t> de </a:t>
            </a:r>
            <a:r>
              <a:rPr lang="en-US" dirty="0" err="1"/>
              <a:t>învățare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elevi</a:t>
            </a:r>
            <a:r>
              <a:rPr lang="en-US" dirty="0"/>
              <a:t>: “</a:t>
            </a:r>
            <a:r>
              <a:rPr lang="en-US" dirty="0" err="1"/>
              <a:t>elevii</a:t>
            </a:r>
            <a:r>
              <a:rPr lang="en-US" dirty="0"/>
              <a:t> </a:t>
            </a:r>
            <a:r>
              <a:rPr lang="en-US" dirty="0" err="1"/>
              <a:t>vor</a:t>
            </a:r>
            <a:r>
              <a:rPr lang="en-US" dirty="0"/>
              <a:t> beneficia pe </a:t>
            </a:r>
            <a:r>
              <a:rPr lang="en-US" dirty="0" err="1"/>
              <a:t>parcursul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an </a:t>
            </a:r>
            <a:r>
              <a:rPr lang="en-US" dirty="0" err="1"/>
              <a:t>școlar</a:t>
            </a:r>
            <a:r>
              <a:rPr lang="en-US" dirty="0"/>
              <a:t> de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puțin</a:t>
            </a:r>
            <a:r>
              <a:rPr lang="en-US" dirty="0"/>
              <a:t> un plan </a:t>
            </a:r>
            <a:r>
              <a:rPr lang="en-US" dirty="0" err="1"/>
              <a:t>individualizat</a:t>
            </a:r>
            <a:r>
              <a:rPr lang="en-US" dirty="0"/>
              <a:t> de </a:t>
            </a:r>
            <a:r>
              <a:rPr lang="en-US" dirty="0" err="1"/>
              <a:t>învățare</a:t>
            </a:r>
            <a:r>
              <a:rPr lang="en-US" dirty="0"/>
              <a:t>, </a:t>
            </a:r>
            <a:r>
              <a:rPr lang="en-US" dirty="0" err="1"/>
              <a:t>elaborat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urma</a:t>
            </a:r>
            <a:r>
              <a:rPr lang="en-US" dirty="0"/>
              <a:t> </a:t>
            </a:r>
            <a:r>
              <a:rPr lang="en-US" dirty="0" err="1"/>
              <a:t>evaluărilor</a:t>
            </a:r>
            <a:r>
              <a:rPr lang="en-US" dirty="0"/>
              <a:t> </a:t>
            </a:r>
            <a:r>
              <a:rPr lang="en-US" dirty="0" err="1"/>
              <a:t>susținute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interpretarea</a:t>
            </a:r>
            <a:r>
              <a:rPr lang="en-US" dirty="0"/>
              <a:t> </a:t>
            </a:r>
            <a:r>
              <a:rPr lang="en-US" dirty="0" err="1"/>
              <a:t>rezultatelor</a:t>
            </a:r>
            <a:r>
              <a:rPr lang="en-US" dirty="0"/>
              <a:t>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didactic”. </a:t>
            </a:r>
            <a:r>
              <a:rPr lang="en-US" dirty="0" err="1"/>
              <a:t>Acesta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 </a:t>
            </a:r>
            <a:r>
              <a:rPr lang="en-US" dirty="0" err="1"/>
              <a:t>folosit</a:t>
            </a:r>
            <a:r>
              <a:rPr lang="en-US" dirty="0"/>
              <a:t> “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consolidarea</a:t>
            </a:r>
            <a:r>
              <a:rPr lang="en-US" dirty="0"/>
              <a:t> </a:t>
            </a:r>
            <a:r>
              <a:rPr lang="en-US" dirty="0" err="1"/>
              <a:t>cunoștințelor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întreprinderea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acțiuni</a:t>
            </a:r>
            <a:r>
              <a:rPr lang="en-US" dirty="0"/>
              <a:t> de </a:t>
            </a:r>
            <a:r>
              <a:rPr lang="en-US" dirty="0" err="1"/>
              <a:t>învățare</a:t>
            </a:r>
            <a:r>
              <a:rPr lang="en-US" dirty="0"/>
              <a:t> </a:t>
            </a:r>
            <a:r>
              <a:rPr lang="en-US" dirty="0" err="1"/>
              <a:t>remedială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stimularea</a:t>
            </a:r>
            <a:r>
              <a:rPr lang="en-US" dirty="0"/>
              <a:t> </a:t>
            </a:r>
            <a:r>
              <a:rPr lang="en-US" dirty="0" err="1"/>
              <a:t>elevilor</a:t>
            </a:r>
            <a:r>
              <a:rPr lang="en-US" dirty="0"/>
              <a:t> </a:t>
            </a:r>
            <a:r>
              <a:rPr lang="en-US" dirty="0" err="1"/>
              <a:t>capabili</a:t>
            </a:r>
            <a:r>
              <a:rPr lang="en-US" dirty="0"/>
              <a:t> de </a:t>
            </a:r>
            <a:r>
              <a:rPr lang="en-US" dirty="0" err="1"/>
              <a:t>performanțe</a:t>
            </a:r>
            <a:r>
              <a:rPr lang="en-US" dirty="0"/>
              <a:t> </a:t>
            </a:r>
            <a:r>
              <a:rPr lang="en-US" dirty="0" err="1"/>
              <a:t>superioare</a:t>
            </a:r>
            <a:r>
              <a:rPr lang="en-US" dirty="0"/>
              <a:t>”, </a:t>
            </a:r>
            <a:r>
              <a:rPr lang="en-US" dirty="0" err="1"/>
              <a:t>potrivit</a:t>
            </a:r>
            <a:r>
              <a:rPr lang="en-US" dirty="0"/>
              <a:t> </a:t>
            </a:r>
            <a:r>
              <a:rPr lang="en-US" dirty="0" err="1"/>
              <a:t>articolului</a:t>
            </a:r>
            <a:r>
              <a:rPr lang="en-US" dirty="0"/>
              <a:t> </a:t>
            </a:r>
            <a:r>
              <a:rPr lang="en-US" dirty="0" err="1"/>
              <a:t>adăugat</a:t>
            </a:r>
            <a:r>
              <a:rPr lang="en-US" dirty="0"/>
              <a:t> 106, </a:t>
            </a:r>
            <a:r>
              <a:rPr lang="en-US" dirty="0" err="1"/>
              <a:t>alin</a:t>
            </a:r>
            <a:r>
              <a:rPr lang="en-US" dirty="0"/>
              <a:t> 5, </a:t>
            </a:r>
            <a:r>
              <a:rPr lang="en-US" dirty="0" err="1"/>
              <a:t>în</a:t>
            </a:r>
            <a:r>
              <a:rPr lang="en-US" dirty="0"/>
              <a:t> ROFUIP 2022.</a:t>
            </a:r>
          </a:p>
        </p:txBody>
      </p:sp>
    </p:spTree>
    <p:extLst>
      <p:ext uri="{BB962C8B-B14F-4D97-AF65-F5344CB8AC3E}">
        <p14:creationId xmlns:p14="http://schemas.microsoft.com/office/powerpoint/2010/main" val="82534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2088473-82B1-E632-F98D-757C794D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92" y="571893"/>
            <a:ext cx="8596668" cy="1320800"/>
          </a:xfrm>
        </p:spPr>
        <p:txBody>
          <a:bodyPr/>
          <a:lstStyle/>
          <a:p>
            <a:r>
              <a:rPr lang="en-US" b="1" dirty="0" smtClean="0"/>
              <a:t>NOUT</a:t>
            </a:r>
            <a:r>
              <a:rPr lang="ro-RO" b="1" dirty="0" smtClean="0"/>
              <a:t>Ă</a:t>
            </a:r>
            <a:r>
              <a:rPr lang="ro-RO" b="1" dirty="0"/>
              <a:t>Ț</a:t>
            </a:r>
            <a:r>
              <a:rPr lang="en-US" b="1" dirty="0" smtClean="0"/>
              <a:t>I</a:t>
            </a:r>
            <a:endParaRPr lang="en-US" b="1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1D788DA-E32B-4A94-BDA6-A0A6202D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Elevii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pot fi </a:t>
            </a:r>
            <a:r>
              <a:rPr lang="en-US" dirty="0" err="1"/>
              <a:t>exmatriculați</a:t>
            </a:r>
            <a:endParaRPr lang="en-US" dirty="0"/>
          </a:p>
          <a:p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condiții</a:t>
            </a:r>
            <a:r>
              <a:rPr lang="en-US" dirty="0"/>
              <a:t> se face </a:t>
            </a:r>
            <a:r>
              <a:rPr lang="en-US" dirty="0" err="1"/>
              <a:t>transferul</a:t>
            </a:r>
            <a:r>
              <a:rPr lang="en-US" dirty="0"/>
              <a:t> </a:t>
            </a:r>
            <a:r>
              <a:rPr lang="en-US" dirty="0" err="1"/>
              <a:t>elevilor</a:t>
            </a:r>
            <a:endParaRPr lang="en-US" dirty="0"/>
          </a:p>
          <a:p>
            <a:r>
              <a:rPr lang="en-US" dirty="0"/>
              <a:t>Ce </a:t>
            </a:r>
            <a:r>
              <a:rPr lang="en-US" dirty="0" err="1"/>
              <a:t>prevede</a:t>
            </a:r>
            <a:r>
              <a:rPr lang="en-US" dirty="0"/>
              <a:t> </a:t>
            </a:r>
            <a:r>
              <a:rPr lang="en-US" dirty="0" err="1"/>
              <a:t>contractul</a:t>
            </a:r>
            <a:r>
              <a:rPr lang="en-US" dirty="0"/>
              <a:t> </a:t>
            </a:r>
            <a:r>
              <a:rPr lang="en-US" dirty="0" err="1"/>
              <a:t>educațional</a:t>
            </a:r>
            <a:endParaRPr lang="en-US" dirty="0"/>
          </a:p>
          <a:p>
            <a:r>
              <a:rPr lang="en-US" dirty="0" err="1"/>
              <a:t>Comisia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mentorat</a:t>
            </a:r>
            <a:r>
              <a:rPr lang="en-US" dirty="0"/>
              <a:t> didactic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formare</a:t>
            </a:r>
            <a:endParaRPr lang="en-US" dirty="0"/>
          </a:p>
          <a:p>
            <a:r>
              <a:rPr lang="en-US" dirty="0" err="1"/>
              <a:t>Reperele</a:t>
            </a:r>
            <a:r>
              <a:rPr lang="en-US" dirty="0"/>
              <a:t> </a:t>
            </a:r>
            <a:r>
              <a:rPr lang="en-US" dirty="0" err="1"/>
              <a:t>metodologice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clasa</a:t>
            </a:r>
            <a:r>
              <a:rPr lang="en-US" dirty="0"/>
              <a:t> a X-a</a:t>
            </a:r>
          </a:p>
        </p:txBody>
      </p:sp>
    </p:spTree>
    <p:extLst>
      <p:ext uri="{BB962C8B-B14F-4D97-AF65-F5344CB8AC3E}">
        <p14:creationId xmlns:p14="http://schemas.microsoft.com/office/powerpoint/2010/main" val="152486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4000" dirty="0"/>
              <a:t>PROGRAME ȘCOLARE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o-RO" sz="2800" b="1" dirty="0"/>
              <a:t> Institutul de Științe ale Educației</a:t>
            </a:r>
          </a:p>
          <a:p>
            <a:pPr marL="0" indent="0">
              <a:buNone/>
            </a:pPr>
            <a:r>
              <a:rPr lang="ro-RO" sz="2400" dirty="0"/>
              <a:t>www.</a:t>
            </a:r>
            <a:r>
              <a:rPr lang="it-IT" sz="2400" dirty="0"/>
              <a:t>programe.ise.ro – programe școlare în vigoare</a:t>
            </a:r>
            <a:endParaRPr lang="ro-RO" sz="2400" dirty="0"/>
          </a:p>
          <a:p>
            <a:pPr marL="0" indent="0">
              <a:buNone/>
            </a:pPr>
            <a:endParaRPr lang="ro-RO" dirty="0"/>
          </a:p>
          <a:p>
            <a:pPr>
              <a:buFont typeface="Wingdings" panose="05000000000000000000" pitchFamily="2" charset="2"/>
              <a:buChar char="v"/>
            </a:pPr>
            <a:r>
              <a:rPr lang="ro-RO" sz="2800" b="1" dirty="0"/>
              <a:t> Patriarhia Română</a:t>
            </a:r>
          </a:p>
          <a:p>
            <a:pPr marL="0" indent="0">
              <a:buNone/>
            </a:pPr>
            <a:r>
              <a:rPr lang="en-US" sz="2400" dirty="0"/>
              <a:t>http://patriarhia.ro/programe-scolare-la-disciplina-religie</a:t>
            </a:r>
          </a:p>
        </p:txBody>
      </p:sp>
    </p:spTree>
    <p:extLst>
      <p:ext uri="{BB962C8B-B14F-4D97-AF65-F5344CB8AC3E}">
        <p14:creationId xmlns:p14="http://schemas.microsoft.com/office/powerpoint/2010/main" val="285015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latinLnBrk="1">
              <a:lnSpc>
                <a:spcPct val="70000"/>
              </a:lnSpc>
              <a:defRPr/>
            </a:pPr>
            <a:r>
              <a:rPr lang="ro-RO" altLang="ro-RO" sz="31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TOATE PROGRAMELE SCOLARE </a:t>
            </a:r>
            <a:br>
              <a:rPr lang="ro-RO" altLang="ro-RO" sz="31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o-RO" altLang="ro-RO" sz="3100" dirty="0">
                <a:solidFill>
                  <a:schemeClr val="tx1"/>
                </a:solidFill>
              </a:rPr>
              <a:t>POT FI ACCESATE </a:t>
            </a:r>
            <a:r>
              <a:rPr lang="ro-RO" altLang="ro-RO" sz="3100" dirty="0" smtClean="0">
                <a:solidFill>
                  <a:schemeClr val="tx1"/>
                </a:solidFill>
              </a:rPr>
              <a:t>la adresa:</a:t>
            </a:r>
            <a:r>
              <a:rPr lang="en-US" altLang="ro-RO" sz="3100" dirty="0" smtClean="0">
                <a:solidFill>
                  <a:schemeClr val="tx1"/>
                </a:solidFill>
              </a:rPr>
              <a:t>http</a:t>
            </a:r>
            <a:r>
              <a:rPr lang="en-US" altLang="ro-RO" sz="3100" dirty="0">
                <a:solidFill>
                  <a:schemeClr val="tx1"/>
                </a:solidFill>
              </a:rPr>
              <a:t>://programe.ise.ro</a:t>
            </a:r>
            <a:r>
              <a:rPr lang="en-US" altLang="ro-RO" dirty="0">
                <a:solidFill>
                  <a:srgbClr val="FF0000"/>
                </a:solidFill>
              </a:rPr>
              <a:t/>
            </a:r>
            <a:br>
              <a:rPr lang="en-US" altLang="ro-RO" dirty="0">
                <a:solidFill>
                  <a:srgbClr val="FF0000"/>
                </a:solidFill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ro-RO" b="1" dirty="0">
                <a:solidFill>
                  <a:schemeClr val="tx1"/>
                </a:solidFill>
                <a:hlinkClick r:id="rId2"/>
              </a:rPr>
              <a:t>http://programe.ise.ro/Actuale/Programeinvigoare.aspx</a:t>
            </a:r>
            <a:r>
              <a:rPr lang="en-US" b="1" dirty="0">
                <a:solidFill>
                  <a:schemeClr val="tx1"/>
                </a:solidFill>
              </a:rPr>
              <a:t>  (</a:t>
            </a:r>
            <a:r>
              <a:rPr lang="en-US" b="1" dirty="0" err="1">
                <a:solidFill>
                  <a:schemeClr val="tx1"/>
                </a:solidFill>
              </a:rPr>
              <a:t>programe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scolare</a:t>
            </a:r>
            <a:r>
              <a:rPr lang="en-US" b="1" dirty="0">
                <a:solidFill>
                  <a:schemeClr val="tx1"/>
                </a:solidFill>
              </a:rPr>
              <a:t> in </a:t>
            </a:r>
            <a:r>
              <a:rPr lang="en-US" b="1" dirty="0" err="1">
                <a:solidFill>
                  <a:schemeClr val="tx1"/>
                </a:solidFill>
              </a:rPr>
              <a:t>vigoare</a:t>
            </a:r>
            <a:r>
              <a:rPr lang="en-US" b="1" dirty="0">
                <a:solidFill>
                  <a:schemeClr val="tx1"/>
                </a:solidFill>
              </a:rPr>
              <a:t>)</a:t>
            </a:r>
          </a:p>
          <a:p>
            <a:pPr>
              <a:buFont typeface="Wingdings 3" charset="2"/>
              <a:buChar char=""/>
              <a:defRPr/>
            </a:pPr>
            <a:r>
              <a:rPr lang="ro-RO" b="1" dirty="0">
                <a:solidFill>
                  <a:schemeClr val="tx1"/>
                </a:solidFill>
                <a:hlinkClick r:id="rId3"/>
              </a:rPr>
              <a:t>http://programe.ise.ro/Portals/1/2013_CP_I_II/30_RELIGIE_Cultul%20ortodox_CP_II_OMEN.pdf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Clasele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pregatitoare</a:t>
            </a:r>
            <a:r>
              <a:rPr lang="en-US" b="1" dirty="0">
                <a:solidFill>
                  <a:schemeClr val="tx1"/>
                </a:solidFill>
              </a:rPr>
              <a:t>, I, II)</a:t>
            </a:r>
          </a:p>
          <a:p>
            <a:pPr>
              <a:buFont typeface="Wingdings 3" charset="2"/>
              <a:buChar char=""/>
              <a:defRPr/>
            </a:pPr>
            <a:r>
              <a:rPr lang="en-US" b="1" dirty="0">
                <a:solidFill>
                  <a:schemeClr val="tx1"/>
                </a:solidFill>
                <a:hlinkClick r:id="rId4"/>
              </a:rPr>
              <a:t>http://programe.ise.ro/Portals/1/Curriculum/2014-12/Religie3-4/Religie_Cultul%20ortodox_clasele%20a%20III-a%20-%20a%20IV-a.pdf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Clasele</a:t>
            </a:r>
            <a:r>
              <a:rPr lang="en-US" b="1" dirty="0">
                <a:solidFill>
                  <a:schemeClr val="tx1"/>
                </a:solidFill>
              </a:rPr>
              <a:t> III, IV)</a:t>
            </a:r>
          </a:p>
          <a:p>
            <a:pPr>
              <a:buFont typeface="Wingdings 3" charset="2"/>
              <a:buChar char=""/>
              <a:defRPr/>
            </a:pPr>
            <a:r>
              <a:rPr lang="en-US" b="1" dirty="0">
                <a:solidFill>
                  <a:schemeClr val="tx1"/>
                </a:solidFill>
                <a:hlinkClick r:id="rId5"/>
              </a:rPr>
              <a:t>http://programe.ise.ro/Portals/1/Curriculum/2017-progr/52-Religie_Cultul%20ortodox_Clasele%20V-VIII.pdf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Clasele</a:t>
            </a:r>
            <a:r>
              <a:rPr lang="en-US" b="1" dirty="0">
                <a:solidFill>
                  <a:schemeClr val="tx1"/>
                </a:solidFill>
              </a:rPr>
              <a:t> V, VI, VII, VIII)</a:t>
            </a:r>
          </a:p>
          <a:p>
            <a:pPr>
              <a:buFont typeface="Wingdings 3" charset="2"/>
              <a:buChar char=""/>
              <a:defRPr/>
            </a:pPr>
            <a:r>
              <a:rPr lang="en-US" b="1" dirty="0">
                <a:solidFill>
                  <a:schemeClr val="tx1"/>
                </a:solidFill>
                <a:hlinkClick r:id="rId6"/>
              </a:rPr>
              <a:t>http://programe.ise.ro/Portals/1/Curriculum/Progr_Lic/OS/Religie%20Cultul%20ortodox_clasele%20a%20IX-a%20-%20a%20XII-a.pdf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Clasele</a:t>
            </a:r>
            <a:r>
              <a:rPr lang="en-US" b="1" dirty="0">
                <a:solidFill>
                  <a:schemeClr val="tx1"/>
                </a:solidFill>
              </a:rPr>
              <a:t> IX, X,XI,XII) </a:t>
            </a:r>
            <a:r>
              <a:rPr lang="ro-RO" b="1" dirty="0">
                <a:solidFill>
                  <a:schemeClr val="tx1"/>
                </a:solidFill>
              </a:rPr>
              <a:t>– repere metodologice clasa a IX-a</a:t>
            </a:r>
            <a:endParaRPr lang="en-US" b="1" dirty="0">
              <a:solidFill>
                <a:schemeClr val="tx1"/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ro-RO" b="1" dirty="0">
                <a:solidFill>
                  <a:schemeClr val="tx1"/>
                </a:solidFill>
                <a:hlinkClick r:id="rId7"/>
              </a:rPr>
              <a:t>https://rocnee.eu/images/rocnee/fisiere/curriculum/repere%20metodologice%2022-23/REPERE_METODOLOGICE_RELIGIE_CULTE.pdf</a:t>
            </a:r>
            <a:r>
              <a:rPr lang="en-US" b="1" dirty="0">
                <a:solidFill>
                  <a:schemeClr val="tx1"/>
                </a:solidFill>
              </a:rPr>
              <a:t> - </a:t>
            </a:r>
            <a:r>
              <a:rPr lang="en-US" b="1" dirty="0" err="1">
                <a:solidFill>
                  <a:schemeClr val="tx1"/>
                </a:solidFill>
              </a:rPr>
              <a:t>repere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metodologice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clasa</a:t>
            </a:r>
            <a:r>
              <a:rPr lang="en-US" b="1" dirty="0">
                <a:solidFill>
                  <a:schemeClr val="tx1"/>
                </a:solidFill>
              </a:rPr>
              <a:t> a X-a</a:t>
            </a:r>
            <a:endParaRPr lang="ro-R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69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5400" dirty="0"/>
              <a:t>Manuale școlare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382591"/>
            <a:ext cx="10353762" cy="39151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www.manuale.edu.ro</a:t>
            </a:r>
          </a:p>
          <a:p>
            <a:pPr marL="0" indent="0" algn="ctr">
              <a:buNone/>
            </a:pPr>
            <a:endParaRPr lang="ro-RO" sz="4800" b="1" dirty="0"/>
          </a:p>
          <a:p>
            <a:pPr marL="0" indent="0" algn="ctr">
              <a:buNone/>
            </a:pPr>
            <a:endParaRPr lang="en-US" sz="4800" b="1" dirty="0"/>
          </a:p>
          <a:p>
            <a:pPr marL="0" indent="0" algn="ctr">
              <a:buNone/>
            </a:pPr>
            <a:r>
              <a:rPr lang="en-US" sz="3600" b="1" dirty="0"/>
              <a:t>Format PDF </a:t>
            </a:r>
            <a:r>
              <a:rPr lang="ro-RO" sz="3600" b="1" dirty="0"/>
              <a:t>și digital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8776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Auxiliare didactice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1" y="2627290"/>
            <a:ext cx="11346287" cy="31639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2800" b="1" dirty="0"/>
              <a:t>Avizate de Ministerul Educației Naționale (CNEE) </a:t>
            </a:r>
          </a:p>
          <a:p>
            <a:pPr marL="0" indent="0" algn="ctr">
              <a:buNone/>
            </a:pPr>
            <a:r>
              <a:rPr lang="ro-RO" sz="2800" b="1" dirty="0"/>
              <a:t>și de Cultul respectiv</a:t>
            </a:r>
          </a:p>
          <a:p>
            <a:pPr marL="0" indent="0" algn="ctr">
              <a:buNone/>
            </a:pPr>
            <a:endParaRPr lang="ro-RO" sz="2800" b="1" dirty="0"/>
          </a:p>
          <a:p>
            <a:pPr marL="0" indent="0" algn="ctr">
              <a:buNone/>
            </a:pPr>
            <a:endParaRPr lang="ro-RO" sz="2800" b="1" dirty="0"/>
          </a:p>
          <a:p>
            <a:pPr marL="0" indent="0" algn="ctr">
              <a:buNone/>
            </a:pPr>
            <a:r>
              <a:rPr lang="nn-NO" sz="2800" b="1" dirty="0"/>
              <a:t>Ordin nr. 3238/2019 din 28 februarie 2019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0307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Discipline </a:t>
            </a:r>
            <a:r>
              <a:rPr lang="en-US" dirty="0" err="1"/>
              <a:t>opționale</a:t>
            </a:r>
            <a:r>
              <a:rPr lang="en-US" dirty="0"/>
              <a:t> / CD</a:t>
            </a:r>
            <a:r>
              <a:rPr lang="ro-RO" dirty="0"/>
              <a:t>ș</a:t>
            </a:r>
            <a:r>
              <a:rPr lang="en-US" dirty="0"/>
              <a:t> </a:t>
            </a:r>
            <a:r>
              <a:rPr lang="en-US" dirty="0" err="1"/>
              <a:t>religie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1888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o-RO" sz="2400" b="1" dirty="0"/>
              <a:t>- </a:t>
            </a:r>
            <a:r>
              <a:rPr lang="en-US" sz="2400" b="1" u="sng" dirty="0" err="1"/>
              <a:t>Pregătiți</a:t>
            </a:r>
            <a:r>
              <a:rPr lang="en-US" sz="2400" b="1" u="sng" dirty="0"/>
              <a:t> </a:t>
            </a:r>
            <a:r>
              <a:rPr lang="en-US" sz="2400" b="1" u="sng" dirty="0" err="1"/>
              <a:t>pentru</a:t>
            </a:r>
            <a:r>
              <a:rPr lang="en-US" sz="2400" b="1" u="sng" dirty="0"/>
              <a:t> </a:t>
            </a:r>
            <a:r>
              <a:rPr lang="en-US" sz="2400" b="1" u="sng" dirty="0" err="1"/>
              <a:t>viață</a:t>
            </a:r>
            <a:r>
              <a:rPr lang="en-US" sz="2400" b="1" u="sng" dirty="0"/>
              <a:t>. </a:t>
            </a:r>
            <a:r>
              <a:rPr lang="en-US" sz="2400" b="1" dirty="0" err="1"/>
              <a:t>Educatie</a:t>
            </a:r>
            <a:r>
              <a:rPr lang="en-US" sz="2400" b="1" dirty="0"/>
              <a:t> </a:t>
            </a:r>
            <a:r>
              <a:rPr lang="en-US" sz="2400" b="1" dirty="0" err="1"/>
              <a:t>pentru</a:t>
            </a:r>
            <a:r>
              <a:rPr lang="en-US" sz="2400" b="1" dirty="0"/>
              <a:t> </a:t>
            </a:r>
            <a:r>
              <a:rPr lang="en-US" sz="2400" b="1" dirty="0" err="1"/>
              <a:t>viață</a:t>
            </a:r>
            <a:r>
              <a:rPr lang="en-US" sz="2400" b="1" dirty="0"/>
              <a:t> </a:t>
            </a:r>
            <a:r>
              <a:rPr lang="en-US" sz="2400" b="1" dirty="0" err="1"/>
              <a:t>și</a:t>
            </a:r>
            <a:r>
              <a:rPr lang="en-US" sz="2400" b="1" dirty="0"/>
              <a:t> </a:t>
            </a:r>
            <a:r>
              <a:rPr lang="en-US" sz="2400" b="1" dirty="0" err="1"/>
              <a:t>comunitate</a:t>
            </a:r>
            <a:r>
              <a:rPr lang="en-US" sz="2400" b="1" dirty="0"/>
              <a:t>, Anexa1 la O.M. </a:t>
            </a:r>
            <a:r>
              <a:rPr lang="en-US" sz="2400" b="1" dirty="0" err="1"/>
              <a:t>nr</a:t>
            </a:r>
            <a:r>
              <a:rPr lang="en-US" sz="2400" b="1" dirty="0"/>
              <a:t>. 5863/28.12.2017- </a:t>
            </a:r>
            <a:r>
              <a:rPr lang="en-US" sz="2400" b="1" dirty="0" err="1"/>
              <a:t>primar</a:t>
            </a:r>
            <a:r>
              <a:rPr lang="en-US" sz="2400" b="1" dirty="0"/>
              <a:t> </a:t>
            </a:r>
            <a:r>
              <a:rPr lang="en-US" sz="2400" b="1" dirty="0" err="1"/>
              <a:t>și</a:t>
            </a:r>
            <a:r>
              <a:rPr lang="en-US" sz="2400" b="1" dirty="0"/>
              <a:t>  </a:t>
            </a:r>
            <a:r>
              <a:rPr lang="en-US" sz="2400" b="1" dirty="0" err="1"/>
              <a:t>gimnaziu</a:t>
            </a:r>
            <a:endParaRPr lang="en-US" sz="2400" b="1" dirty="0"/>
          </a:p>
          <a:p>
            <a:pPr marL="0" indent="0">
              <a:buNone/>
            </a:pPr>
            <a:r>
              <a:rPr lang="ro-RO" sz="2400" b="1" dirty="0"/>
              <a:t>- </a:t>
            </a:r>
            <a:r>
              <a:rPr lang="en-US" sz="2400" b="1" u="sng" dirty="0"/>
              <a:t>Mai </a:t>
            </a:r>
            <a:r>
              <a:rPr lang="en-US" sz="2400" b="1" u="sng" dirty="0" err="1"/>
              <a:t>întâi</a:t>
            </a:r>
            <a:r>
              <a:rPr lang="en-US" sz="2400" b="1" u="sng" dirty="0"/>
              <a:t>  </a:t>
            </a:r>
            <a:r>
              <a:rPr lang="en-US" sz="2400" b="1" u="sng" dirty="0" err="1"/>
              <a:t>caracterul</a:t>
            </a:r>
            <a:r>
              <a:rPr lang="en-US" sz="2400" b="1" dirty="0"/>
              <a:t>, </a:t>
            </a:r>
            <a:r>
              <a:rPr lang="en-US" sz="2400" b="1" dirty="0" err="1"/>
              <a:t>Anexa</a:t>
            </a:r>
            <a:r>
              <a:rPr lang="en-US" sz="2400" b="1" dirty="0"/>
              <a:t> 2 la O.M. </a:t>
            </a:r>
            <a:r>
              <a:rPr lang="en-US" sz="2400" b="1" dirty="0" err="1"/>
              <a:t>nr</a:t>
            </a:r>
            <a:r>
              <a:rPr lang="en-US" sz="2400" b="1" dirty="0"/>
              <a:t> 5864/28.12.2017  - </a:t>
            </a:r>
            <a:r>
              <a:rPr lang="en-US" sz="2400" b="1" dirty="0" err="1"/>
              <a:t>primar</a:t>
            </a:r>
            <a:r>
              <a:rPr lang="en-US" sz="2400" b="1" dirty="0"/>
              <a:t> </a:t>
            </a:r>
            <a:r>
              <a:rPr lang="en-US" sz="2400" b="1" dirty="0" err="1"/>
              <a:t>și</a:t>
            </a:r>
            <a:r>
              <a:rPr lang="en-US" sz="2400" b="1" dirty="0"/>
              <a:t> </a:t>
            </a:r>
            <a:r>
              <a:rPr lang="en-US" sz="2400" b="1" dirty="0" err="1"/>
              <a:t>gimnaziu</a:t>
            </a:r>
            <a:endParaRPr lang="en-US" sz="2400" b="1" dirty="0"/>
          </a:p>
          <a:p>
            <a:pPr marL="0" indent="0">
              <a:buNone/>
            </a:pPr>
            <a:r>
              <a:rPr lang="ro-RO" sz="2400" b="1" dirty="0"/>
              <a:t>- </a:t>
            </a:r>
            <a:r>
              <a:rPr lang="en-US" sz="2400" b="1" u="sng" dirty="0" err="1"/>
              <a:t>Adolescență</a:t>
            </a:r>
            <a:r>
              <a:rPr lang="en-US" sz="2400" b="1" u="sng" dirty="0"/>
              <a:t> </a:t>
            </a:r>
            <a:r>
              <a:rPr lang="en-US" sz="2400" b="1" u="sng" dirty="0" err="1"/>
              <a:t>și</a:t>
            </a:r>
            <a:r>
              <a:rPr lang="en-US" sz="2400" b="1" u="sng" dirty="0"/>
              <a:t>  </a:t>
            </a:r>
            <a:r>
              <a:rPr lang="en-US" sz="2400" b="1" u="sng" dirty="0" err="1"/>
              <a:t>autocunoaștere</a:t>
            </a:r>
            <a:r>
              <a:rPr lang="en-US" sz="2400" b="1" dirty="0"/>
              <a:t>, </a:t>
            </a:r>
            <a:r>
              <a:rPr lang="en-US" sz="2400" b="1" dirty="0" err="1"/>
              <a:t>Anexa</a:t>
            </a:r>
            <a:r>
              <a:rPr lang="en-US" sz="2400" b="1" dirty="0"/>
              <a:t> 3 la O.M. </a:t>
            </a:r>
            <a:r>
              <a:rPr lang="en-US" sz="2400" b="1" dirty="0" err="1"/>
              <a:t>nr</a:t>
            </a:r>
            <a:r>
              <a:rPr lang="en-US" sz="2400" b="1" dirty="0"/>
              <a:t> . 5638/11.12.2017 – </a:t>
            </a:r>
            <a:r>
              <a:rPr lang="en-US" sz="2400" b="1" dirty="0" err="1"/>
              <a:t>liceu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6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Informații din mediul ON-LINE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407767"/>
          </a:xfrm>
        </p:spPr>
        <p:txBody>
          <a:bodyPr>
            <a:normAutofit/>
          </a:bodyPr>
          <a:lstStyle/>
          <a:p>
            <a:r>
              <a:rPr lang="en-US" b="1" dirty="0"/>
              <a:t>http://patriarhia.ro</a:t>
            </a:r>
            <a:r>
              <a:rPr lang="ro-RO" b="1" dirty="0"/>
              <a:t>/</a:t>
            </a:r>
          </a:p>
          <a:p>
            <a:endParaRPr lang="en-US" b="1" dirty="0"/>
          </a:p>
          <a:p>
            <a:r>
              <a:rPr lang="en-US" b="1" dirty="0"/>
              <a:t>https://basilica.ro/ </a:t>
            </a:r>
            <a:r>
              <a:rPr lang="en-US" dirty="0"/>
              <a:t>- </a:t>
            </a:r>
            <a:r>
              <a:rPr lang="en-US" dirty="0" err="1"/>
              <a:t>Agenția</a:t>
            </a:r>
            <a:r>
              <a:rPr lang="en-US" dirty="0"/>
              <a:t> de </a:t>
            </a:r>
            <a:r>
              <a:rPr lang="en-US" dirty="0" err="1"/>
              <a:t>știri</a:t>
            </a:r>
            <a:r>
              <a:rPr lang="en-US" dirty="0"/>
              <a:t> a </a:t>
            </a:r>
            <a:r>
              <a:rPr lang="en-US" dirty="0" err="1"/>
              <a:t>Patriarhiei</a:t>
            </a:r>
            <a:r>
              <a:rPr lang="en-US" dirty="0"/>
              <a:t> </a:t>
            </a:r>
            <a:r>
              <a:rPr lang="en-US" dirty="0" err="1"/>
              <a:t>Române</a:t>
            </a:r>
            <a:endParaRPr lang="ro-RO" dirty="0"/>
          </a:p>
          <a:p>
            <a:endParaRPr lang="ro-RO" dirty="0"/>
          </a:p>
          <a:p>
            <a:r>
              <a:rPr lang="en-US" b="1" dirty="0"/>
              <a:t>https://ziarullumina.ro/ </a:t>
            </a:r>
            <a:r>
              <a:rPr lang="en-US" dirty="0"/>
              <a:t>- cu </a:t>
            </a:r>
            <a:r>
              <a:rPr lang="ro-RO" dirty="0"/>
              <a:t>suplimentul săptămânal </a:t>
            </a:r>
            <a:r>
              <a:rPr lang="en-US" b="1" dirty="0"/>
              <a:t>Lumina </a:t>
            </a:r>
            <a:r>
              <a:rPr lang="en-US" b="1" dirty="0" err="1"/>
              <a:t>educație</a:t>
            </a:r>
            <a:r>
              <a:rPr lang="ro-RO" b="1" dirty="0"/>
              <a:t>i</a:t>
            </a:r>
            <a:endParaRPr lang="ro-RO" dirty="0"/>
          </a:p>
          <a:p>
            <a:endParaRPr lang="en-US" dirty="0"/>
          </a:p>
          <a:p>
            <a:r>
              <a:rPr lang="en-US" b="1" dirty="0"/>
              <a:t>https://doxologia.ro/, </a:t>
            </a:r>
            <a:r>
              <a:rPr lang="en-US" dirty="0"/>
              <a:t>portal </a:t>
            </a:r>
            <a:r>
              <a:rPr lang="en-US" dirty="0" err="1"/>
              <a:t>ortodox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49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824247"/>
            <a:ext cx="10353762" cy="5473521"/>
          </a:xfrm>
        </p:spPr>
        <p:txBody>
          <a:bodyPr>
            <a:normAutofit/>
          </a:bodyPr>
          <a:lstStyle/>
          <a:p>
            <a:r>
              <a:rPr lang="en-US" b="1" u="sng" dirty="0"/>
              <a:t>www.edu.ro </a:t>
            </a:r>
            <a:r>
              <a:rPr lang="en-US" dirty="0"/>
              <a:t>- </a:t>
            </a:r>
            <a:r>
              <a:rPr lang="en-US" dirty="0" err="1"/>
              <a:t>rubrica</a:t>
            </a:r>
            <a:r>
              <a:rPr lang="en-US" dirty="0"/>
              <a:t>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preuniversitar</a:t>
            </a:r>
            <a:r>
              <a:rPr lang="en-US" dirty="0"/>
              <a:t>, cu </a:t>
            </a:r>
            <a:r>
              <a:rPr lang="en-US" dirty="0" err="1"/>
              <a:t>informații</a:t>
            </a:r>
            <a:r>
              <a:rPr lang="en-US" dirty="0"/>
              <a:t> </a:t>
            </a:r>
            <a:r>
              <a:rPr lang="en-US" dirty="0" err="1"/>
              <a:t>complexe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actualizate</a:t>
            </a:r>
            <a:r>
              <a:rPr lang="en-US" dirty="0"/>
              <a:t>, </a:t>
            </a:r>
            <a:r>
              <a:rPr lang="en-US" dirty="0" err="1"/>
              <a:t>despre</a:t>
            </a:r>
            <a:r>
              <a:rPr lang="en-US" dirty="0"/>
              <a:t> </a:t>
            </a:r>
            <a:r>
              <a:rPr lang="en-US" dirty="0" err="1"/>
              <a:t>programe</a:t>
            </a:r>
            <a:r>
              <a:rPr lang="en-US" dirty="0"/>
              <a:t>, </a:t>
            </a:r>
            <a:r>
              <a:rPr lang="en-US" dirty="0" err="1"/>
              <a:t>manuale</a:t>
            </a:r>
            <a:r>
              <a:rPr lang="en-US" dirty="0"/>
              <a:t>, </a:t>
            </a:r>
            <a:r>
              <a:rPr lang="en-US" dirty="0" err="1"/>
              <a:t>auxiliare</a:t>
            </a:r>
            <a:r>
              <a:rPr lang="en-US" dirty="0"/>
              <a:t> </a:t>
            </a:r>
            <a:r>
              <a:rPr lang="en-US" dirty="0" err="1"/>
              <a:t>didactice</a:t>
            </a:r>
            <a:r>
              <a:rPr lang="en-US" dirty="0"/>
              <a:t>, </a:t>
            </a:r>
            <a:r>
              <a:rPr lang="en-US" dirty="0" err="1"/>
              <a:t>olimpiade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concursuri</a:t>
            </a:r>
            <a:r>
              <a:rPr lang="en-US" dirty="0"/>
              <a:t>,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umane</a:t>
            </a:r>
            <a:r>
              <a:rPr lang="en-US" dirty="0"/>
              <a:t> (</a:t>
            </a:r>
            <a:r>
              <a:rPr lang="en-US" dirty="0" err="1"/>
              <a:t>formarea</a:t>
            </a:r>
            <a:r>
              <a:rPr lang="en-US" dirty="0"/>
              <a:t> </a:t>
            </a:r>
            <a:r>
              <a:rPr lang="en-US" dirty="0" err="1"/>
              <a:t>inițială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continuă</a:t>
            </a:r>
            <a:r>
              <a:rPr lang="en-US" dirty="0"/>
              <a:t> a </a:t>
            </a:r>
            <a:r>
              <a:rPr lang="en-US" dirty="0" err="1"/>
              <a:t>cadrelor</a:t>
            </a:r>
            <a:r>
              <a:rPr lang="en-US" dirty="0"/>
              <a:t> </a:t>
            </a:r>
            <a:r>
              <a:rPr lang="en-US" dirty="0" err="1"/>
              <a:t>didactice</a:t>
            </a:r>
            <a:r>
              <a:rPr lang="en-US" dirty="0"/>
              <a:t>: https://www.edu.ro/formare-initiala, https://www.edu.ro/formare-continua ), </a:t>
            </a:r>
            <a:r>
              <a:rPr lang="en-US" dirty="0" err="1"/>
              <a:t>despre</a:t>
            </a:r>
            <a:r>
              <a:rPr lang="en-US" dirty="0"/>
              <a:t> management </a:t>
            </a:r>
            <a:r>
              <a:rPr lang="en-US" dirty="0" err="1"/>
              <a:t>școlar</a:t>
            </a:r>
            <a:r>
              <a:rPr lang="en-US" dirty="0"/>
              <a:t>, </a:t>
            </a:r>
            <a:r>
              <a:rPr lang="en-US" dirty="0" err="1"/>
              <a:t>acte</a:t>
            </a:r>
            <a:r>
              <a:rPr lang="en-US" dirty="0"/>
              <a:t> de </a:t>
            </a:r>
            <a:r>
              <a:rPr lang="en-US" dirty="0" err="1"/>
              <a:t>studii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documente</a:t>
            </a:r>
            <a:r>
              <a:rPr lang="en-US" dirty="0"/>
              <a:t> </a:t>
            </a:r>
            <a:r>
              <a:rPr lang="en-US" dirty="0" err="1"/>
              <a:t>școlare</a:t>
            </a:r>
            <a:r>
              <a:rPr lang="en-US" dirty="0"/>
              <a:t>, </a:t>
            </a:r>
            <a:r>
              <a:rPr lang="en-US" dirty="0" err="1"/>
              <a:t>proiecte</a:t>
            </a:r>
            <a:r>
              <a:rPr lang="en-US" dirty="0"/>
              <a:t> etc.</a:t>
            </a:r>
          </a:p>
          <a:p>
            <a:r>
              <a:rPr lang="en-US" b="1" u="sng" dirty="0"/>
              <a:t>programe.ise.ro</a:t>
            </a:r>
            <a:r>
              <a:rPr lang="en-US" dirty="0"/>
              <a:t> - </a:t>
            </a:r>
            <a:r>
              <a:rPr lang="en-US" dirty="0" err="1"/>
              <a:t>amintit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sus</a:t>
            </a:r>
            <a:endParaRPr lang="en-US" dirty="0"/>
          </a:p>
          <a:p>
            <a:r>
              <a:rPr lang="en-US" b="1" u="sng" dirty="0" smtClean="0">
                <a:hlinkClick r:id="rId2"/>
              </a:rPr>
              <a:t>www.ccd</a:t>
            </a:r>
            <a:r>
              <a:rPr lang="ro-RO" b="1" u="sng" dirty="0" smtClean="0">
                <a:hlinkClick r:id="rId2"/>
              </a:rPr>
              <a:t>sibiu.ro</a:t>
            </a:r>
            <a:r>
              <a:rPr lang="ro-RO" b="1" u="sng" dirty="0" smtClean="0"/>
              <a:t> </a:t>
            </a:r>
            <a:r>
              <a:rPr lang="ro-RO" b="1" u="sng" dirty="0"/>
              <a:t>(</a:t>
            </a:r>
            <a:r>
              <a:rPr lang="ro-RO" b="1" u="sng" dirty="0" smtClean="0"/>
              <a:t>ccdsibiu.ro/formare</a:t>
            </a:r>
            <a:r>
              <a:rPr lang="ro-RO" b="1" u="sng" dirty="0"/>
              <a:t>)</a:t>
            </a:r>
            <a:r>
              <a:rPr lang="en-US" dirty="0"/>
              <a:t>- site-</a:t>
            </a:r>
            <a:r>
              <a:rPr lang="en-US" dirty="0" err="1"/>
              <a:t>ul</a:t>
            </a:r>
            <a:r>
              <a:rPr lang="en-US" dirty="0"/>
              <a:t> </a:t>
            </a:r>
            <a:r>
              <a:rPr lang="en-US" dirty="0" err="1"/>
              <a:t>Casei</a:t>
            </a:r>
            <a:r>
              <a:rPr lang="en-US" dirty="0"/>
              <a:t> </a:t>
            </a:r>
            <a:r>
              <a:rPr lang="en-US" dirty="0" err="1"/>
              <a:t>Corpului</a:t>
            </a:r>
            <a:r>
              <a:rPr lang="en-US" dirty="0"/>
              <a:t> Didactic, </a:t>
            </a:r>
            <a:r>
              <a:rPr lang="en-US" dirty="0" err="1"/>
              <a:t>unde</a:t>
            </a:r>
            <a:r>
              <a:rPr lang="en-US" dirty="0"/>
              <a:t> se pot face </a:t>
            </a:r>
            <a:r>
              <a:rPr lang="en-US" dirty="0" err="1"/>
              <a:t>înscrieri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se pot </a:t>
            </a:r>
            <a:r>
              <a:rPr lang="en-US" dirty="0" err="1"/>
              <a:t>consulta</a:t>
            </a:r>
            <a:r>
              <a:rPr lang="en-US" dirty="0"/>
              <a:t> </a:t>
            </a:r>
            <a:r>
              <a:rPr lang="en-US" dirty="0" err="1"/>
              <a:t>noutăți</a:t>
            </a:r>
            <a:r>
              <a:rPr lang="en-US" dirty="0"/>
              <a:t> cu </a:t>
            </a:r>
            <a:r>
              <a:rPr lang="en-US" dirty="0" err="1"/>
              <a:t>privire</a:t>
            </a:r>
            <a:r>
              <a:rPr lang="en-US" dirty="0"/>
              <a:t> la </a:t>
            </a:r>
            <a:r>
              <a:rPr lang="en-US" dirty="0" err="1"/>
              <a:t>cursuri</a:t>
            </a:r>
            <a:r>
              <a:rPr lang="en-US" dirty="0"/>
              <a:t> </a:t>
            </a:r>
            <a:r>
              <a:rPr lang="en-US" dirty="0" err="1"/>
              <a:t>acreditate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avizate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vederea</a:t>
            </a:r>
            <a:r>
              <a:rPr lang="en-US" dirty="0"/>
              <a:t> </a:t>
            </a:r>
            <a:r>
              <a:rPr lang="en-US" dirty="0" err="1"/>
              <a:t>formării</a:t>
            </a:r>
            <a:r>
              <a:rPr lang="en-US" dirty="0"/>
              <a:t> continue a </a:t>
            </a:r>
            <a:r>
              <a:rPr lang="en-US" dirty="0" err="1"/>
              <a:t>cadrelor</a:t>
            </a:r>
            <a:r>
              <a:rPr lang="en-US" dirty="0"/>
              <a:t> </a:t>
            </a:r>
            <a:r>
              <a:rPr lang="en-US" dirty="0" err="1"/>
              <a:t>didactice</a:t>
            </a:r>
            <a:r>
              <a:rPr lang="en-US" dirty="0"/>
              <a:t>, </a:t>
            </a:r>
            <a:r>
              <a:rPr lang="en-US" dirty="0" err="1"/>
              <a:t>precum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diverse </a:t>
            </a:r>
            <a:r>
              <a:rPr lang="en-US" dirty="0" err="1"/>
              <a:t>proiecte</a:t>
            </a:r>
            <a:r>
              <a:rPr lang="en-US" dirty="0"/>
              <a:t> de </a:t>
            </a:r>
            <a:r>
              <a:rPr lang="en-US" dirty="0" err="1"/>
              <a:t>anvergură</a:t>
            </a:r>
            <a:endParaRPr lang="en-US" dirty="0"/>
          </a:p>
          <a:p>
            <a:r>
              <a:rPr lang="en-US" b="1" u="sng" dirty="0"/>
              <a:t>www.portalinvatamant.ro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știri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legislație</a:t>
            </a:r>
            <a:r>
              <a:rPr lang="en-US" dirty="0"/>
              <a:t> la </a:t>
            </a:r>
            <a:r>
              <a:rPr lang="en-US" dirty="0" err="1"/>
              <a:t>zi</a:t>
            </a:r>
            <a:r>
              <a:rPr lang="en-US" dirty="0"/>
              <a:t> </a:t>
            </a:r>
            <a:r>
              <a:rPr lang="en-US" dirty="0" err="1"/>
              <a:t>despre</a:t>
            </a:r>
            <a:r>
              <a:rPr lang="en-US" dirty="0"/>
              <a:t> </a:t>
            </a:r>
            <a:r>
              <a:rPr lang="en-US" dirty="0" err="1"/>
              <a:t>educație</a:t>
            </a:r>
            <a:endParaRPr lang="en-US" dirty="0"/>
          </a:p>
          <a:p>
            <a:r>
              <a:rPr lang="en-US" b="1" u="sng" dirty="0"/>
              <a:t>www.didactic.ro</a:t>
            </a:r>
            <a:r>
              <a:rPr lang="en-US" b="1" dirty="0"/>
              <a:t>  </a:t>
            </a:r>
            <a:r>
              <a:rPr lang="en-US" dirty="0"/>
              <a:t>-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necesar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autentifici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-un </a:t>
            </a:r>
            <a:r>
              <a:rPr lang="en-US" dirty="0" err="1"/>
              <a:t>cont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putea</a:t>
            </a:r>
            <a:r>
              <a:rPr lang="en-US" dirty="0"/>
              <a:t> </a:t>
            </a:r>
            <a:r>
              <a:rPr lang="ro-RO" dirty="0"/>
              <a:t>încărca sau </a:t>
            </a:r>
            <a:r>
              <a:rPr lang="en-US" dirty="0" err="1"/>
              <a:t>descărca</a:t>
            </a:r>
            <a:r>
              <a:rPr lang="en-US" dirty="0"/>
              <a:t> </a:t>
            </a:r>
            <a:r>
              <a:rPr lang="en-US" dirty="0" err="1"/>
              <a:t>materiale</a:t>
            </a:r>
            <a:r>
              <a:rPr lang="en-US" dirty="0"/>
              <a:t> </a:t>
            </a:r>
            <a:r>
              <a:rPr lang="en-US" dirty="0" err="1"/>
              <a:t>didactice</a:t>
            </a:r>
            <a:r>
              <a:rPr lang="ro-RO" dirty="0"/>
              <a:t>, cu discernământ</a:t>
            </a:r>
            <a:r>
              <a:rPr lang="en-US" dirty="0"/>
              <a:t>, </a:t>
            </a:r>
            <a:r>
              <a:rPr lang="en-US" dirty="0" err="1"/>
              <a:t>inclusiv</a:t>
            </a:r>
            <a:r>
              <a:rPr lang="en-US" dirty="0"/>
              <a:t> de </a:t>
            </a:r>
            <a:r>
              <a:rPr lang="en-US" dirty="0" err="1"/>
              <a:t>religie</a:t>
            </a:r>
            <a:r>
              <a:rPr lang="en-US" dirty="0"/>
              <a:t>; cu forum de </a:t>
            </a:r>
            <a:r>
              <a:rPr lang="en-US" dirty="0" err="1"/>
              <a:t>discuție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teme</a:t>
            </a:r>
            <a:r>
              <a:rPr lang="en-US" dirty="0"/>
              <a:t> </a:t>
            </a:r>
            <a:r>
              <a:rPr lang="en-US" dirty="0" err="1"/>
              <a:t>educaționale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cu </a:t>
            </a:r>
            <a:r>
              <a:rPr lang="en-US" dirty="0" err="1"/>
              <a:t>știri</a:t>
            </a:r>
            <a:r>
              <a:rPr lang="en-US" dirty="0"/>
              <a:t> </a:t>
            </a:r>
            <a:r>
              <a:rPr lang="en-US" dirty="0" err="1"/>
              <a:t>privitoare</a:t>
            </a:r>
            <a:r>
              <a:rPr lang="en-US" dirty="0"/>
              <a:t> la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proiecte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oportunități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disciplinele</a:t>
            </a:r>
            <a:r>
              <a:rPr lang="en-US" dirty="0"/>
              <a:t> de </a:t>
            </a:r>
            <a:r>
              <a:rPr lang="en-US" dirty="0" err="1"/>
              <a:t>studiu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57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Prezentarea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e</a:t>
            </a:r>
            <a:r>
              <a:rPr lang="ro-RO" dirty="0"/>
              <a:t>ducaționale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 b="1" dirty="0">
                <a:solidFill>
                  <a:schemeClr val="tx1"/>
                </a:solidFill>
                <a:latin typeface="Bodoni MT" pitchFamily="18" charset="0"/>
                <a:hlinkClick r:id="rId2"/>
              </a:rPr>
              <a:t>https://red-religie.ro/red/</a:t>
            </a:r>
          </a:p>
          <a:p>
            <a:r>
              <a:rPr lang="en-US" sz="2400" b="1" dirty="0">
                <a:solidFill>
                  <a:schemeClr val="tx1"/>
                </a:solidFill>
                <a:latin typeface="Bodoni MT" pitchFamily="18" charset="0"/>
                <a:hlinkClick r:id="rId2"/>
              </a:rPr>
              <a:t>www.e-religie.ro</a:t>
            </a:r>
            <a:endParaRPr lang="ro-RO" sz="2400" b="1" dirty="0">
              <a:solidFill>
                <a:schemeClr val="tx1"/>
              </a:solidFill>
              <a:latin typeface="Bodoni MT" pitchFamily="18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Bodoni MT" pitchFamily="18" charset="0"/>
                <a:hlinkClick r:id="rId3"/>
              </a:rPr>
              <a:t>https://www.didactic.ro/</a:t>
            </a:r>
            <a:r>
              <a:rPr lang="ro-RO" sz="2400" b="1" dirty="0">
                <a:solidFill>
                  <a:schemeClr val="tx1"/>
                </a:solidFill>
                <a:latin typeface="Bodoni MT" pitchFamily="18" charset="0"/>
              </a:rPr>
              <a:t> </a:t>
            </a:r>
          </a:p>
          <a:p>
            <a:r>
              <a:rPr lang="en-US" sz="2400" b="1" dirty="0">
                <a:solidFill>
                  <a:schemeClr val="tx1"/>
                </a:solidFill>
                <a:latin typeface="Bodoni MT" pitchFamily="18" charset="0"/>
                <a:hlinkClick r:id="rId4"/>
              </a:rPr>
              <a:t>http://www.religieortodoxa.ro/forum/</a:t>
            </a:r>
            <a:r>
              <a:rPr lang="ro-RO" sz="2400" b="1" dirty="0">
                <a:solidFill>
                  <a:schemeClr val="tx1"/>
                </a:solidFill>
                <a:latin typeface="Bodoni MT" pitchFamily="18" charset="0"/>
              </a:rPr>
              <a:t> </a:t>
            </a:r>
          </a:p>
          <a:p>
            <a:r>
              <a:rPr lang="en-US" sz="2400" b="1" dirty="0">
                <a:solidFill>
                  <a:schemeClr val="tx1"/>
                </a:solidFill>
                <a:latin typeface="Bodoni MT" pitchFamily="18" charset="0"/>
                <a:hlinkClick r:id="rId5"/>
              </a:rPr>
              <a:t>www.digital.educred.ro</a:t>
            </a:r>
            <a:endParaRPr lang="ro-RO" sz="2400" b="1" dirty="0">
              <a:solidFill>
                <a:schemeClr val="tx1"/>
              </a:solidFill>
              <a:latin typeface="Bodoni MT" pitchFamily="18" charset="0"/>
            </a:endParaRPr>
          </a:p>
          <a:p>
            <a:r>
              <a:rPr lang="ro-RO" sz="2400" b="1" dirty="0">
                <a:solidFill>
                  <a:schemeClr val="tx1"/>
                </a:solidFill>
                <a:latin typeface="Bodoni MT" pitchFamily="18" charset="0"/>
                <a:hlinkClick r:id="rId6"/>
              </a:rPr>
              <a:t>www.livresq.com</a:t>
            </a:r>
            <a:r>
              <a:rPr lang="ro-RO" sz="2400" b="1" dirty="0">
                <a:solidFill>
                  <a:schemeClr val="tx1"/>
                </a:solidFill>
                <a:latin typeface="Bodoni MT" pitchFamily="18" charset="0"/>
              </a:rPr>
              <a:t> 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9033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592428"/>
            <a:ext cx="10353762" cy="5782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5400" dirty="0"/>
              <a:t>Agenda </a:t>
            </a:r>
          </a:p>
          <a:p>
            <a:pPr algn="ctr"/>
            <a:r>
              <a:rPr lang="ro-RO" dirty="0"/>
              <a:t>Cadrul legislativ</a:t>
            </a:r>
          </a:p>
          <a:p>
            <a:pPr algn="ctr"/>
            <a:r>
              <a:rPr lang="ro-RO" dirty="0"/>
              <a:t>Programe școlare</a:t>
            </a:r>
          </a:p>
          <a:p>
            <a:pPr algn="ctr"/>
            <a:r>
              <a:rPr lang="ro-RO" dirty="0"/>
              <a:t>Manuale școlare</a:t>
            </a:r>
          </a:p>
          <a:p>
            <a:pPr algn="ctr"/>
            <a:r>
              <a:rPr lang="ro-RO" dirty="0"/>
              <a:t>CDȘ religie</a:t>
            </a:r>
          </a:p>
          <a:p>
            <a:pPr algn="ctr"/>
            <a:r>
              <a:rPr lang="ro-RO" dirty="0"/>
              <a:t>Grade didactice</a:t>
            </a:r>
          </a:p>
          <a:p>
            <a:pPr algn="ctr"/>
            <a:r>
              <a:rPr lang="ro-RO" dirty="0"/>
              <a:t>Activitati metodice si cursuri de </a:t>
            </a:r>
            <a:r>
              <a:rPr lang="ro-RO" dirty="0" smtClean="0"/>
              <a:t>formare</a:t>
            </a:r>
            <a:endParaRPr lang="ro-RO" dirty="0"/>
          </a:p>
          <a:p>
            <a:pPr algn="ctr"/>
            <a:r>
              <a:rPr lang="ro-RO" dirty="0"/>
              <a:t>Recomandari</a:t>
            </a:r>
          </a:p>
          <a:p>
            <a:pPr algn="ctr"/>
            <a:r>
              <a:rPr lang="ro-RO" dirty="0"/>
              <a:t>Diverse </a:t>
            </a:r>
          </a:p>
          <a:p>
            <a:pPr algn="ctr"/>
            <a:endParaRPr lang="ro-RO" sz="5400" dirty="0"/>
          </a:p>
          <a:p>
            <a:pPr algn="ctr"/>
            <a:endParaRPr lang="ro-RO" sz="5400" dirty="0"/>
          </a:p>
          <a:p>
            <a:pPr algn="ctr"/>
            <a:endParaRPr lang="ro-RO" sz="5400" dirty="0"/>
          </a:p>
        </p:txBody>
      </p:sp>
    </p:spTree>
    <p:extLst>
      <p:ext uri="{BB962C8B-B14F-4D97-AF65-F5344CB8AC3E}">
        <p14:creationId xmlns:p14="http://schemas.microsoft.com/office/powerpoint/2010/main" val="402912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Creditele transferabile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nn-NO" sz="2800" dirty="0"/>
              <a:t>OM nr. 4.224 din 6 iulie 2022 pentru aprobarea Metodologiei-cadru privind asigurarea calității programelor pentru dezvoltarea profesională continuă a cadrelor didactice din învățământul preuniversitar și de acumulare a creditelor profesionale transferabile.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300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b="1" dirty="0">
                <a:effectLst/>
              </a:rPr>
              <a:t>ORDIN nr. 5.578 / 2021</a:t>
            </a:r>
            <a:endParaRPr lang="ro-RO" b="1" dirty="0">
              <a:effectLst/>
            </a:endParaRPr>
          </a:p>
          <a:p>
            <a:r>
              <a:rPr lang="vi-VN" b="1" dirty="0">
                <a:effectLst/>
              </a:rPr>
              <a:t>privind aprobarea Programei pentru susținerea concursului național de ocupare a posturilor didactice/catedrelor vacante/rezervate în învățământul preuniversitar - Religie ortodoxă</a:t>
            </a:r>
            <a:endParaRPr lang="ro-RO" b="1" dirty="0">
              <a:effectLst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4162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Grade didactice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M E T O D O L O G I A</a:t>
            </a:r>
            <a:r>
              <a:rPr lang="ro-RO" sz="2400" b="1" dirty="0"/>
              <a:t> </a:t>
            </a:r>
          </a:p>
          <a:p>
            <a:pPr marL="0" indent="0" algn="ctr">
              <a:buNone/>
            </a:pPr>
            <a:r>
              <a:rPr lang="en-US" sz="2400" b="1" dirty="0" err="1"/>
              <a:t>privind</a:t>
            </a:r>
            <a:r>
              <a:rPr lang="en-US" sz="2400" b="1" dirty="0"/>
              <a:t> </a:t>
            </a:r>
            <a:r>
              <a:rPr lang="en-US" sz="2400" b="1" dirty="0" err="1"/>
              <a:t>formarea</a:t>
            </a:r>
            <a:r>
              <a:rPr lang="en-US" sz="2400" b="1" dirty="0"/>
              <a:t> </a:t>
            </a:r>
            <a:r>
              <a:rPr lang="en-US" sz="2400" b="1" dirty="0" err="1"/>
              <a:t>continu</a:t>
            </a:r>
            <a:r>
              <a:rPr lang="ro-RO" sz="2400" b="1" dirty="0"/>
              <a:t>ă </a:t>
            </a:r>
            <a:r>
              <a:rPr lang="en-US" sz="2400" b="1" dirty="0"/>
              <a:t>a </a:t>
            </a:r>
            <a:r>
              <a:rPr lang="en-US" sz="2400" b="1" dirty="0" err="1"/>
              <a:t>personalului</a:t>
            </a:r>
            <a:r>
              <a:rPr lang="en-US" sz="2400" b="1" dirty="0"/>
              <a:t> din </a:t>
            </a:r>
            <a:r>
              <a:rPr lang="en-US" sz="2400" b="1" dirty="0" err="1"/>
              <a:t>înva</a:t>
            </a:r>
            <a:r>
              <a:rPr lang="ro-RO" sz="2400" b="1" dirty="0"/>
              <a:t>ță</a:t>
            </a:r>
            <a:r>
              <a:rPr lang="en-US" sz="2400" b="1" dirty="0" err="1"/>
              <a:t>mântul</a:t>
            </a:r>
            <a:r>
              <a:rPr lang="en-US" sz="2400" b="1" dirty="0"/>
              <a:t> </a:t>
            </a:r>
            <a:r>
              <a:rPr lang="en-US" sz="2400" b="1" dirty="0" err="1"/>
              <a:t>preuniversitar</a:t>
            </a:r>
            <a:endParaRPr lang="en-US" sz="2400" b="1" dirty="0"/>
          </a:p>
          <a:p>
            <a:pPr marL="0" indent="0" algn="ctr">
              <a:buNone/>
            </a:pPr>
            <a:endParaRPr lang="ro-RO" b="1" dirty="0"/>
          </a:p>
          <a:p>
            <a:pPr marL="0" indent="0" algn="ctr">
              <a:buNone/>
            </a:pPr>
            <a:r>
              <a:rPr lang="ro-RO" sz="2400" b="1" dirty="0"/>
              <a:t> </a:t>
            </a:r>
            <a:r>
              <a:rPr lang="en-US" sz="2400" b="1" dirty="0" err="1"/>
              <a:t>aprobat</a:t>
            </a:r>
            <a:r>
              <a:rPr lang="ro-RO" sz="2400" b="1" dirty="0"/>
              <a:t>ă</a:t>
            </a:r>
            <a:r>
              <a:rPr lang="en-US" sz="2400" b="1" dirty="0"/>
              <a:t> </a:t>
            </a:r>
            <a:r>
              <a:rPr lang="en-US" sz="2400" b="1" dirty="0" err="1"/>
              <a:t>prin</a:t>
            </a:r>
            <a:r>
              <a:rPr lang="en-US" sz="2400" b="1" dirty="0"/>
              <a:t> </a:t>
            </a:r>
            <a:r>
              <a:rPr lang="en-US" sz="2800" b="1" dirty="0"/>
              <a:t>OMECTS nr. 5561/07 oct. 2011</a:t>
            </a:r>
            <a:r>
              <a:rPr lang="ro-RO" sz="2400" b="1" dirty="0"/>
              <a:t> cu modificarea și completarea din OME nr. 3713 din 26.04.2021</a:t>
            </a:r>
          </a:p>
          <a:p>
            <a:pPr marL="0" indent="0" algn="ctr">
              <a:buNone/>
            </a:pPr>
            <a:endParaRPr lang="ro-RO" sz="2400" b="1" dirty="0"/>
          </a:p>
        </p:txBody>
      </p:sp>
    </p:spTree>
    <p:extLst>
      <p:ext uri="{BB962C8B-B14F-4D97-AF65-F5344CB8AC3E}">
        <p14:creationId xmlns:p14="http://schemas.microsoft.com/office/powerpoint/2010/main" val="87838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A56FB04-2FB5-FE25-F3F2-9592EA945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19373"/>
            <a:ext cx="7766936" cy="223146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Gradul</a:t>
            </a:r>
            <a:r>
              <a:rPr lang="en-US" dirty="0"/>
              <a:t> didactic I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4CC863E3-4CC1-803C-1FEC-4DA7FB383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111605"/>
            <a:ext cx="7766936" cy="3036128"/>
          </a:xfrm>
        </p:spPr>
        <p:txBody>
          <a:bodyPr>
            <a:normAutofit/>
          </a:bodyPr>
          <a:lstStyle/>
          <a:p>
            <a:r>
              <a:rPr lang="en-US" sz="2800" b="1" dirty="0"/>
              <a:t>01-31 </a:t>
            </a:r>
            <a:r>
              <a:rPr lang="en-US" sz="2800" b="1" dirty="0" err="1"/>
              <a:t>octombrie</a:t>
            </a:r>
            <a:r>
              <a:rPr lang="en-US" sz="2800" b="1" dirty="0"/>
              <a:t> 2022 – </a:t>
            </a:r>
            <a:r>
              <a:rPr lang="en-US" sz="2800" b="1" dirty="0" err="1"/>
              <a:t>depunere</a:t>
            </a:r>
            <a:r>
              <a:rPr lang="en-US" sz="2800" b="1" dirty="0"/>
              <a:t> </a:t>
            </a:r>
            <a:r>
              <a:rPr lang="en-US" sz="2800" b="1" dirty="0" err="1"/>
              <a:t>cerere</a:t>
            </a:r>
            <a:endParaRPr lang="en-US" sz="2800" b="1" dirty="0"/>
          </a:p>
          <a:p>
            <a:r>
              <a:rPr lang="ro-RO" sz="2800" b="1" dirty="0" err="1"/>
              <a:t>s</a:t>
            </a:r>
            <a:r>
              <a:rPr lang="en-US" sz="2800" b="1" dirty="0" err="1" smtClean="0"/>
              <a:t>eria</a:t>
            </a:r>
            <a:r>
              <a:rPr lang="en-US" sz="2800" b="1" dirty="0" smtClean="0"/>
              <a:t> 2024-2026</a:t>
            </a:r>
            <a:endParaRPr lang="ro-RO" sz="2800" b="1" dirty="0" smtClean="0"/>
          </a:p>
          <a:p>
            <a:r>
              <a:rPr lang="ro-RO" sz="2800" b="1" dirty="0" smtClean="0"/>
              <a:t>-depunere dosar seria 2023-2025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2736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2AED27A-F08C-333C-5B13-1ACF00D35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Gradul</a:t>
            </a:r>
            <a:r>
              <a:rPr lang="en-US" dirty="0"/>
              <a:t> didactic </a:t>
            </a:r>
            <a:r>
              <a:rPr lang="ro-RO" dirty="0" smtClean="0"/>
              <a:t>II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FADADAA-B194-2FAC-ADBF-B058AEA6B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036191"/>
            <a:ext cx="7766936" cy="3111542"/>
          </a:xfrm>
        </p:spPr>
        <p:txBody>
          <a:bodyPr/>
          <a:lstStyle/>
          <a:p>
            <a:r>
              <a:rPr lang="en-US" sz="2800" b="1" dirty="0"/>
              <a:t>01-31 </a:t>
            </a:r>
            <a:r>
              <a:rPr lang="en-US" sz="2800" b="1" dirty="0" err="1"/>
              <a:t>octombrie</a:t>
            </a:r>
            <a:r>
              <a:rPr lang="en-US" sz="2800" b="1" dirty="0"/>
              <a:t> 2022 – </a:t>
            </a:r>
            <a:r>
              <a:rPr lang="en-US" sz="2800" b="1" dirty="0" err="1"/>
              <a:t>depunere</a:t>
            </a:r>
            <a:r>
              <a:rPr lang="en-US" sz="2800" b="1" dirty="0"/>
              <a:t> </a:t>
            </a:r>
            <a:r>
              <a:rPr lang="en-US" sz="2800" b="1" dirty="0" err="1"/>
              <a:t>cerere</a:t>
            </a:r>
            <a:endParaRPr lang="en-US" sz="2800" b="1" dirty="0"/>
          </a:p>
          <a:p>
            <a:r>
              <a:rPr lang="en-US" sz="2800" b="1" dirty="0" err="1"/>
              <a:t>Sesiunea</a:t>
            </a:r>
            <a:r>
              <a:rPr lang="en-US" sz="2800" b="1" dirty="0"/>
              <a:t> august </a:t>
            </a:r>
            <a:r>
              <a:rPr lang="en-US" sz="2800" b="1" dirty="0" smtClean="0"/>
              <a:t>2025</a:t>
            </a:r>
            <a:endParaRPr lang="ro-RO" sz="2800" b="1" dirty="0" smtClean="0"/>
          </a:p>
          <a:p>
            <a:r>
              <a:rPr lang="ro-RO" sz="2800" b="1" dirty="0" smtClean="0"/>
              <a:t>-depunere dosar sesiunea august 2024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D</a:t>
            </a:r>
            <a:r>
              <a:rPr lang="ro-RO" dirty="0" smtClean="0"/>
              <a:t>efinitivat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2400" dirty="0" smtClean="0"/>
              <a:t>Până la 14 octombrie 2022- înscrierea candidaților la unitățile de învățământ</a:t>
            </a:r>
          </a:p>
          <a:p>
            <a:pPr marL="0" indent="0" algn="ctr">
              <a:buNone/>
            </a:pPr>
            <a:r>
              <a:rPr lang="ro-RO" sz="2400" dirty="0" smtClean="0"/>
              <a:t>În perioada 17-28 octombrie 2022-transmiterea dosarelor la ISJ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051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522" y="1305059"/>
            <a:ext cx="10353761" cy="4078310"/>
          </a:xfrm>
        </p:spPr>
        <p:txBody>
          <a:bodyPr>
            <a:normAutofit/>
          </a:bodyPr>
          <a:lstStyle/>
          <a:p>
            <a:r>
              <a:rPr lang="en-US" dirty="0"/>
              <a:t>2023 – </a:t>
            </a:r>
            <a:r>
              <a:rPr lang="en-US" dirty="0" err="1"/>
              <a:t>Anul</a:t>
            </a:r>
            <a:r>
              <a:rPr lang="en-US" dirty="0"/>
              <a:t> </a:t>
            </a:r>
            <a:r>
              <a:rPr lang="en-US" dirty="0" err="1"/>
              <a:t>omagial</a:t>
            </a:r>
            <a:r>
              <a:rPr lang="en-US" dirty="0"/>
              <a:t> al </a:t>
            </a:r>
            <a:r>
              <a:rPr lang="en-US" dirty="0" err="1"/>
              <a:t>pastorației</a:t>
            </a:r>
            <a:r>
              <a:rPr lang="en-US" dirty="0"/>
              <a:t> </a:t>
            </a:r>
            <a:r>
              <a:rPr lang="en-US" dirty="0" err="1"/>
              <a:t>persoanelor</a:t>
            </a:r>
            <a:r>
              <a:rPr lang="en-US" dirty="0"/>
              <a:t> </a:t>
            </a:r>
            <a:r>
              <a:rPr lang="en-US" dirty="0" err="1"/>
              <a:t>vârstnice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Anul</a:t>
            </a:r>
            <a:r>
              <a:rPr lang="en-US" dirty="0"/>
              <a:t> </a:t>
            </a:r>
            <a:r>
              <a:rPr lang="en-US" dirty="0" err="1"/>
              <a:t>comemorativ</a:t>
            </a:r>
            <a:r>
              <a:rPr lang="en-US" dirty="0"/>
              <a:t> al </a:t>
            </a:r>
            <a:r>
              <a:rPr lang="en-US" dirty="0" err="1"/>
              <a:t>imnografilor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cântăreților</a:t>
            </a:r>
            <a:r>
              <a:rPr lang="en-US" dirty="0"/>
              <a:t> </a:t>
            </a:r>
            <a:r>
              <a:rPr lang="en-US" dirty="0" err="1"/>
              <a:t>bisericești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concurs </a:t>
            </a:r>
            <a:r>
              <a:rPr lang="en-US" dirty="0" err="1"/>
              <a:t>na</a:t>
            </a:r>
            <a:r>
              <a:rPr lang="ro-RO" dirty="0" err="1"/>
              <a:t>țional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5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RECOMANDĂRI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dirty="0">
                <a:latin typeface="Bodoni MT" pitchFamily="18" charset="0"/>
              </a:rPr>
              <a:t>Respectarea Parteneriatelor Școală - Biserică;</a:t>
            </a:r>
          </a:p>
          <a:p>
            <a:pPr algn="just"/>
            <a:r>
              <a:rPr lang="ro-RO" dirty="0">
                <a:latin typeface="Bodoni MT" pitchFamily="18" charset="0"/>
              </a:rPr>
              <a:t>Studierea atentă a Planurilor cadru, a Programelor școlare, a reperelor metodologice pentru clasele pregătitoare, clasa I, clasa a IX-a</a:t>
            </a:r>
            <a:r>
              <a:rPr lang="en-US" dirty="0">
                <a:latin typeface="Bodoni MT" pitchFamily="18" charset="0"/>
              </a:rPr>
              <a:t>, </a:t>
            </a:r>
            <a:r>
              <a:rPr lang="en-US" dirty="0" err="1">
                <a:latin typeface="Bodoni MT" pitchFamily="18" charset="0"/>
              </a:rPr>
              <a:t>clasa</a:t>
            </a:r>
            <a:r>
              <a:rPr lang="en-US" dirty="0">
                <a:latin typeface="Bodoni MT" pitchFamily="18" charset="0"/>
              </a:rPr>
              <a:t> a X-a</a:t>
            </a:r>
            <a:r>
              <a:rPr lang="ro-RO" dirty="0">
                <a:latin typeface="Bodoni MT" pitchFamily="18" charset="0"/>
              </a:rPr>
              <a:t>;</a:t>
            </a:r>
          </a:p>
          <a:p>
            <a:pPr algn="just"/>
            <a:r>
              <a:rPr lang="ro-RO" dirty="0">
                <a:latin typeface="Bodoni MT" pitchFamily="18" charset="0"/>
              </a:rPr>
              <a:t>Adaptarea demersului didactic la vârsta și nivelul de achiziție al elevilor;</a:t>
            </a:r>
          </a:p>
          <a:p>
            <a:pPr algn="just"/>
            <a:r>
              <a:rPr lang="ro-RO" dirty="0">
                <a:latin typeface="Bodoni MT" pitchFamily="18" charset="0"/>
              </a:rPr>
              <a:t>Respectarea termenelor de depunere a </a:t>
            </a:r>
            <a:r>
              <a:rPr lang="ro-RO" dirty="0" smtClean="0">
                <a:latin typeface="Bodoni MT" pitchFamily="18" charset="0"/>
              </a:rPr>
              <a:t>dosarelor </a:t>
            </a:r>
            <a:r>
              <a:rPr lang="ro-RO" dirty="0">
                <a:latin typeface="Bodoni MT" pitchFamily="18" charset="0"/>
              </a:rPr>
              <a:t>pentru mobilități și grade didactice.</a:t>
            </a:r>
            <a:endParaRPr lang="en-US" dirty="0">
              <a:latin typeface="Bodoni MT" pitchFamily="18" charset="0"/>
            </a:endParaRPr>
          </a:p>
          <a:p>
            <a:r>
              <a:rPr lang="en-US" dirty="0"/>
              <a:t>EVALUAREA </a:t>
            </a:r>
            <a:r>
              <a:rPr lang="en-US" dirty="0" smtClean="0"/>
              <a:t>OBIECTIV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/>
              <a:t>A ELEVILOR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6905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5400" dirty="0"/>
              <a:t>Vă mulțumesc!</a:t>
            </a:r>
            <a:r>
              <a:rPr lang="en-US" sz="5400" dirty="0"/>
              <a:t/>
            </a:r>
            <a:br>
              <a:rPr lang="en-US" sz="5400" dirty="0"/>
            </a:br>
            <a:endParaRPr lang="ro-RO" sz="54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8000" dirty="0" smtClean="0"/>
              <a:t>UN AN ȘCOLAR BUN!</a:t>
            </a:r>
            <a:endParaRPr lang="ro-RO" sz="8000" dirty="0"/>
          </a:p>
        </p:txBody>
      </p:sp>
    </p:spTree>
    <p:extLst>
      <p:ext uri="{BB962C8B-B14F-4D97-AF65-F5344CB8AC3E}">
        <p14:creationId xmlns:p14="http://schemas.microsoft.com/office/powerpoint/2010/main" val="29196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Statutul disciplinei </a:t>
            </a:r>
            <a:r>
              <a:rPr lang="ro-RO" i="1" dirty="0"/>
              <a:t>religie</a:t>
            </a:r>
            <a:r>
              <a:rPr lang="ro-RO" dirty="0"/>
              <a:t> </a:t>
            </a:r>
            <a:r>
              <a:rPr lang="ro-RO" u="sng" dirty="0"/>
              <a:t> </a:t>
            </a:r>
            <a:r>
              <a:rPr lang="ro-RO" dirty="0"/>
              <a:t/>
            </a:r>
            <a:br>
              <a:rPr lang="ro-RO" dirty="0"/>
            </a:br>
            <a:r>
              <a:rPr lang="ro-RO" dirty="0"/>
              <a:t>- LEGISLAȚIE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385527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pt-BR" sz="2800" b="1" u="sng" dirty="0">
              <a:effectLst/>
            </a:endParaRPr>
          </a:p>
          <a:p>
            <a:pPr marL="0" lvl="0" indent="0" algn="ctr">
              <a:buNone/>
            </a:pPr>
            <a:r>
              <a:rPr lang="pt-BR" sz="2800" b="1" u="sng" dirty="0">
                <a:effectLst/>
              </a:rPr>
              <a:t>Constituţia României, Art. 32, alin. 7: </a:t>
            </a:r>
          </a:p>
          <a:p>
            <a:pPr marL="0" lvl="0" indent="0">
              <a:buNone/>
            </a:pPr>
            <a:endParaRPr lang="pt-BR" sz="2800" b="1" u="sng" dirty="0">
              <a:effectLst/>
            </a:endParaRPr>
          </a:p>
          <a:p>
            <a:pPr marL="0" lvl="0" indent="0" algn="ctr">
              <a:buNone/>
            </a:pPr>
            <a:r>
              <a:rPr lang="pt-BR" sz="2400" i="1" dirty="0">
                <a:effectLst/>
              </a:rPr>
              <a:t>``Statul asigură libertatea </a:t>
            </a:r>
            <a:r>
              <a:rPr lang="ro-RO" sz="2400" i="1" dirty="0">
                <a:effectLst/>
              </a:rPr>
              <a:t>î</a:t>
            </a:r>
            <a:r>
              <a:rPr lang="pt-BR" sz="2400" i="1" dirty="0">
                <a:effectLst/>
              </a:rPr>
              <a:t>nvă</a:t>
            </a:r>
            <a:r>
              <a:rPr lang="ro-RO" sz="2400" i="1" dirty="0">
                <a:effectLst/>
              </a:rPr>
              <a:t>ț</a:t>
            </a:r>
            <a:r>
              <a:rPr lang="pt-BR" sz="2400" i="1" dirty="0">
                <a:effectLst/>
              </a:rPr>
              <a:t>ăm</a:t>
            </a:r>
            <a:r>
              <a:rPr lang="ro-RO" sz="2400" i="1" dirty="0">
                <a:effectLst/>
              </a:rPr>
              <a:t>â</a:t>
            </a:r>
            <a:r>
              <a:rPr lang="pt-BR" sz="2400" i="1" dirty="0">
                <a:effectLst/>
              </a:rPr>
              <a:t>ntului religios, potrivit cerin</a:t>
            </a:r>
            <a:r>
              <a:rPr lang="ro-RO" sz="2400" i="1" dirty="0">
                <a:effectLst/>
              </a:rPr>
              <a:t>ț</a:t>
            </a:r>
            <a:r>
              <a:rPr lang="pt-BR" sz="2400" i="1" dirty="0">
                <a:effectLst/>
              </a:rPr>
              <a:t>elor specifice fiecărui cult. In </a:t>
            </a:r>
            <a:r>
              <a:rPr lang="ro-RO" sz="2400" i="1" dirty="0">
                <a:effectLst/>
              </a:rPr>
              <a:t>ș</a:t>
            </a:r>
            <a:r>
              <a:rPr lang="pt-BR" sz="2400" i="1" dirty="0">
                <a:effectLst/>
              </a:rPr>
              <a:t>colile de stat, </a:t>
            </a:r>
            <a:r>
              <a:rPr lang="ro-RO" sz="2400" i="1" dirty="0">
                <a:effectLst/>
              </a:rPr>
              <a:t>î</a:t>
            </a:r>
            <a:r>
              <a:rPr lang="pt-BR" sz="2400" i="1" dirty="0">
                <a:effectLst/>
              </a:rPr>
              <a:t>nvă</a:t>
            </a:r>
            <a:r>
              <a:rPr lang="ro-RO" sz="2400" i="1" dirty="0">
                <a:effectLst/>
              </a:rPr>
              <a:t>ț</a:t>
            </a:r>
            <a:r>
              <a:rPr lang="pt-BR" sz="2400" i="1" dirty="0">
                <a:effectLst/>
              </a:rPr>
              <a:t>ăm</a:t>
            </a:r>
            <a:r>
              <a:rPr lang="ro-RO" sz="2400" i="1" dirty="0">
                <a:effectLst/>
              </a:rPr>
              <a:t>â</a:t>
            </a:r>
            <a:r>
              <a:rPr lang="pt-BR" sz="2400" i="1" dirty="0">
                <a:effectLst/>
              </a:rPr>
              <a:t>ntul religios este organizat </a:t>
            </a:r>
            <a:r>
              <a:rPr lang="ro-RO" sz="2400" i="1" dirty="0">
                <a:effectLst/>
              </a:rPr>
              <a:t>ș</a:t>
            </a:r>
            <a:r>
              <a:rPr lang="pt-BR" sz="2400" i="1" dirty="0">
                <a:effectLst/>
              </a:rPr>
              <a:t>i garantat prin lege.`` </a:t>
            </a:r>
            <a:endParaRPr lang="en-US" sz="2400" i="1" dirty="0">
              <a:effectLst/>
            </a:endParaRPr>
          </a:p>
          <a:p>
            <a:pPr marL="0" lvl="0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7938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854" y="450760"/>
            <a:ext cx="11153104" cy="56667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u="sng" dirty="0" err="1">
                <a:effectLst/>
              </a:rPr>
              <a:t>Legea</a:t>
            </a:r>
            <a:r>
              <a:rPr lang="en-US" sz="4400" b="1" u="sng" dirty="0">
                <a:effectLst/>
              </a:rPr>
              <a:t> </a:t>
            </a:r>
            <a:r>
              <a:rPr lang="en-US" sz="4000" b="1" u="sng" dirty="0" err="1">
                <a:effectLst/>
              </a:rPr>
              <a:t>Educației</a:t>
            </a:r>
            <a:r>
              <a:rPr lang="en-US" sz="4400" b="1" u="sng" dirty="0">
                <a:effectLst/>
              </a:rPr>
              <a:t> </a:t>
            </a:r>
            <a:r>
              <a:rPr lang="en-US" sz="4400" b="1" u="sng" dirty="0" err="1">
                <a:effectLst/>
              </a:rPr>
              <a:t>Naționale</a:t>
            </a:r>
            <a:r>
              <a:rPr lang="en-US" sz="4400" b="1" u="sng" dirty="0">
                <a:effectLst/>
              </a:rPr>
              <a:t>, </a:t>
            </a:r>
            <a:r>
              <a:rPr lang="en-US" sz="4400" b="1" u="sng" dirty="0" err="1">
                <a:effectLst/>
              </a:rPr>
              <a:t>nr</a:t>
            </a:r>
            <a:r>
              <a:rPr lang="en-US" sz="4400" b="1" u="sng" dirty="0">
                <a:effectLst/>
              </a:rPr>
              <a:t>. 1/2011</a:t>
            </a:r>
            <a:r>
              <a:rPr lang="en-US" sz="4400" i="1" dirty="0">
                <a:effectLst/>
              </a:rPr>
              <a:t>,</a:t>
            </a:r>
          </a:p>
          <a:p>
            <a:pPr marL="0" indent="0">
              <a:buNone/>
            </a:pPr>
            <a:endParaRPr lang="en-US" sz="4400" i="1" dirty="0">
              <a:effectLst/>
            </a:endParaRPr>
          </a:p>
          <a:p>
            <a:pPr marL="0" indent="0" algn="ctr">
              <a:buNone/>
            </a:pPr>
            <a:r>
              <a:rPr lang="en-US" sz="1600" i="1" u="sng" dirty="0">
                <a:effectLst/>
              </a:rPr>
              <a:t> </a:t>
            </a:r>
            <a:r>
              <a:rPr lang="en-US" sz="4000" i="1" u="sng" dirty="0" err="1">
                <a:effectLst/>
              </a:rPr>
              <a:t>Titlul</a:t>
            </a:r>
            <a:r>
              <a:rPr lang="en-US" sz="4000" i="1" u="sng" dirty="0">
                <a:effectLst/>
              </a:rPr>
              <a:t> II, Cap. I, art, 18, al, 1-3</a:t>
            </a:r>
            <a:endParaRPr lang="ro-RO" sz="4000" i="1" dirty="0">
              <a:effectLst/>
            </a:endParaRP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716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8336" y="483850"/>
            <a:ext cx="11178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(1) </a:t>
            </a:r>
            <a:r>
              <a:rPr lang="en-US" sz="2400" b="1" u="sng" dirty="0" err="1"/>
              <a:t>Planurile-cadru</a:t>
            </a:r>
            <a:r>
              <a:rPr lang="en-US" sz="2400" b="1" u="sng" dirty="0"/>
              <a:t> ale </a:t>
            </a:r>
            <a:r>
              <a:rPr lang="en-US" sz="2400" b="1" u="sng" dirty="0" err="1"/>
              <a:t>învățământului</a:t>
            </a:r>
            <a:r>
              <a:rPr lang="en-US" sz="2400" b="1" u="sng" dirty="0"/>
              <a:t> </a:t>
            </a:r>
            <a:r>
              <a:rPr lang="en-US" sz="2400" b="1" u="sng" dirty="0" err="1"/>
              <a:t>primar</a:t>
            </a:r>
            <a:r>
              <a:rPr lang="en-US" sz="2400" b="1" u="sng" dirty="0"/>
              <a:t>, </a:t>
            </a:r>
            <a:r>
              <a:rPr lang="en-US" sz="2400" b="1" u="sng" dirty="0" err="1"/>
              <a:t>gimnazial</a:t>
            </a:r>
            <a:r>
              <a:rPr lang="en-US" sz="2400" b="1" u="sng" dirty="0"/>
              <a:t>, </a:t>
            </a:r>
            <a:r>
              <a:rPr lang="en-US" sz="2400" b="1" u="sng" dirty="0" err="1"/>
              <a:t>liceal</a:t>
            </a:r>
            <a:r>
              <a:rPr lang="en-US" sz="2400" b="1" u="sng" dirty="0"/>
              <a:t> </a:t>
            </a:r>
            <a:r>
              <a:rPr lang="en-US" sz="2400" b="1" u="sng" dirty="0" err="1"/>
              <a:t>și</a:t>
            </a:r>
            <a:r>
              <a:rPr lang="en-US" sz="2400" b="1" u="sng" dirty="0"/>
              <a:t> </a:t>
            </a:r>
            <a:r>
              <a:rPr lang="en-US" sz="2400" b="1" u="sng" dirty="0" err="1"/>
              <a:t>profesional</a:t>
            </a:r>
            <a:r>
              <a:rPr lang="en-US" sz="2400" b="1" u="sng" dirty="0"/>
              <a:t> </a:t>
            </a:r>
            <a:r>
              <a:rPr lang="en-US" sz="2400" b="1" u="sng" dirty="0" err="1"/>
              <a:t>includ</a:t>
            </a:r>
            <a:r>
              <a:rPr lang="en-US" sz="2400" b="1" u="sng" dirty="0"/>
              <a:t> </a:t>
            </a:r>
            <a:r>
              <a:rPr lang="en-US" sz="2400" b="1" u="sng" dirty="0" err="1"/>
              <a:t>religia</a:t>
            </a:r>
            <a:r>
              <a:rPr lang="en-US" sz="2400" b="1" u="sng" dirty="0"/>
              <a:t> </a:t>
            </a:r>
            <a:r>
              <a:rPr lang="en-US" sz="2400" b="1" u="sng" dirty="0" err="1"/>
              <a:t>ca</a:t>
            </a:r>
            <a:r>
              <a:rPr lang="ro-RO" sz="2400" b="1" u="sng" dirty="0"/>
              <a:t> </a:t>
            </a:r>
            <a:r>
              <a:rPr lang="en-US" sz="2400" b="1" u="sng" dirty="0" err="1"/>
              <a:t>disciplină</a:t>
            </a:r>
            <a:r>
              <a:rPr lang="en-US" sz="2400" b="1" u="sng" dirty="0"/>
              <a:t> </a:t>
            </a:r>
            <a:r>
              <a:rPr lang="en-US" sz="2400" b="1" u="sng" dirty="0" err="1"/>
              <a:t>școlară</a:t>
            </a:r>
            <a:r>
              <a:rPr lang="en-US" sz="2400" b="1" u="sng" dirty="0"/>
              <a:t>, parte a </a:t>
            </a:r>
            <a:r>
              <a:rPr lang="en-US" sz="2400" b="1" u="sng" dirty="0" err="1"/>
              <a:t>trunchiului</a:t>
            </a:r>
            <a:r>
              <a:rPr lang="en-US" sz="2400" b="1" u="sng" dirty="0"/>
              <a:t> </a:t>
            </a:r>
            <a:r>
              <a:rPr lang="en-US" sz="2400" b="1" u="sng" dirty="0" err="1"/>
              <a:t>comun</a:t>
            </a:r>
            <a:r>
              <a:rPr lang="en-US" sz="2400" b="1" u="sng" dirty="0"/>
              <a:t>.</a:t>
            </a:r>
            <a:r>
              <a:rPr lang="en-US" sz="2400" b="1" dirty="0"/>
              <a:t> </a:t>
            </a:r>
            <a:r>
              <a:rPr lang="en-US" sz="2400" dirty="0" err="1"/>
              <a:t>Elevilor</a:t>
            </a:r>
            <a:r>
              <a:rPr lang="en-US" sz="2400" dirty="0"/>
              <a:t> </a:t>
            </a:r>
            <a:r>
              <a:rPr lang="en-US" sz="2400" dirty="0" err="1"/>
              <a:t>aparținând</a:t>
            </a:r>
            <a:r>
              <a:rPr lang="en-US" sz="2400" dirty="0"/>
              <a:t> </a:t>
            </a:r>
            <a:r>
              <a:rPr lang="en-US" sz="2400" dirty="0" err="1"/>
              <a:t>cultelor</a:t>
            </a:r>
            <a:r>
              <a:rPr lang="en-US" sz="2400" dirty="0"/>
              <a:t> </a:t>
            </a:r>
            <a:r>
              <a:rPr lang="en-US" sz="2400" dirty="0" err="1"/>
              <a:t>recunoscute</a:t>
            </a:r>
            <a:r>
              <a:rPr lang="en-US" sz="2400" dirty="0"/>
              <a:t> de stat, </a:t>
            </a:r>
            <a:r>
              <a:rPr lang="en-US" sz="2400" dirty="0" err="1"/>
              <a:t>indiferent</a:t>
            </a:r>
            <a:r>
              <a:rPr lang="en-US" sz="2400" dirty="0"/>
              <a:t> de </a:t>
            </a:r>
            <a:r>
              <a:rPr lang="en-US" sz="2400" dirty="0" err="1"/>
              <a:t>numărul</a:t>
            </a:r>
            <a:r>
              <a:rPr lang="en-US" sz="2400" dirty="0"/>
              <a:t> </a:t>
            </a:r>
            <a:r>
              <a:rPr lang="en-US" sz="2400" dirty="0" err="1"/>
              <a:t>lor</a:t>
            </a:r>
            <a:r>
              <a:rPr lang="en-US" sz="2400" dirty="0"/>
              <a:t>, li se </a:t>
            </a:r>
            <a:r>
              <a:rPr lang="en-US" sz="2400" dirty="0" err="1"/>
              <a:t>asigură</a:t>
            </a:r>
            <a:r>
              <a:rPr lang="en-US" sz="2400" dirty="0"/>
              <a:t> </a:t>
            </a:r>
            <a:r>
              <a:rPr lang="en-US" sz="2400" dirty="0" err="1"/>
              <a:t>dreptul</a:t>
            </a:r>
            <a:r>
              <a:rPr lang="en-US" sz="2400" dirty="0"/>
              <a:t> </a:t>
            </a:r>
            <a:r>
              <a:rPr lang="en-US" sz="2400" dirty="0" err="1"/>
              <a:t>constituțional</a:t>
            </a:r>
            <a:r>
              <a:rPr lang="en-US" sz="2400" dirty="0"/>
              <a:t> de a </a:t>
            </a:r>
            <a:r>
              <a:rPr lang="en-US" sz="2400" dirty="0" err="1"/>
              <a:t>participa</a:t>
            </a:r>
            <a:r>
              <a:rPr lang="en-US" sz="2400" dirty="0"/>
              <a:t> la </a:t>
            </a:r>
            <a:r>
              <a:rPr lang="en-US" sz="2400" dirty="0" err="1"/>
              <a:t>ora</a:t>
            </a:r>
            <a:r>
              <a:rPr lang="en-US" sz="2400" dirty="0"/>
              <a:t> de </a:t>
            </a:r>
            <a:r>
              <a:rPr lang="en-US" sz="2400" dirty="0" err="1"/>
              <a:t>religie</a:t>
            </a:r>
            <a:r>
              <a:rPr lang="en-US" sz="2400" dirty="0"/>
              <a:t>, conform </a:t>
            </a:r>
            <a:r>
              <a:rPr lang="en-US" sz="2400" dirty="0" err="1"/>
              <a:t>confesiunii</a:t>
            </a:r>
            <a:r>
              <a:rPr lang="en-US" sz="2400" dirty="0"/>
              <a:t> </a:t>
            </a:r>
            <a:r>
              <a:rPr lang="en-US" sz="2400" dirty="0" err="1"/>
              <a:t>proprii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(2) </a:t>
            </a:r>
            <a:r>
              <a:rPr lang="en-US" sz="2400" u="sng" dirty="0" err="1"/>
              <a:t>Înscrierea</a:t>
            </a:r>
            <a:r>
              <a:rPr lang="en-US" sz="2400" u="sng" dirty="0"/>
              <a:t> </a:t>
            </a:r>
            <a:r>
              <a:rPr lang="en-US" sz="2400" u="sng" dirty="0" err="1"/>
              <a:t>elevului</a:t>
            </a:r>
            <a:r>
              <a:rPr lang="en-US" sz="2400" u="sng" dirty="0"/>
              <a:t> </a:t>
            </a:r>
            <a:r>
              <a:rPr lang="en-US" sz="2400" u="sng" dirty="0" err="1"/>
              <a:t>pentru</a:t>
            </a:r>
            <a:r>
              <a:rPr lang="en-US" sz="2400" u="sng" dirty="0"/>
              <a:t> a </a:t>
            </a:r>
            <a:r>
              <a:rPr lang="en-US" sz="2400" u="sng" dirty="0" err="1"/>
              <a:t>frecventa</a:t>
            </a:r>
            <a:r>
              <a:rPr lang="en-US" sz="2400" u="sng" dirty="0"/>
              <a:t> </a:t>
            </a:r>
            <a:r>
              <a:rPr lang="en-US" sz="2400" u="sng" dirty="0" err="1"/>
              <a:t>orele</a:t>
            </a:r>
            <a:r>
              <a:rPr lang="en-US" sz="2400" u="sng" dirty="0"/>
              <a:t> de </a:t>
            </a:r>
            <a:r>
              <a:rPr lang="en-US" sz="2400" u="sng" dirty="0" err="1"/>
              <a:t>religie</a:t>
            </a:r>
            <a:r>
              <a:rPr lang="en-US" sz="2400" u="sng" dirty="0"/>
              <a:t> se face </a:t>
            </a:r>
            <a:r>
              <a:rPr lang="en-US" sz="2400" u="sng" dirty="0" err="1"/>
              <a:t>prin</a:t>
            </a:r>
            <a:r>
              <a:rPr lang="en-US" sz="2400" u="sng" dirty="0"/>
              <a:t> </a:t>
            </a:r>
            <a:r>
              <a:rPr lang="en-US" sz="2400" u="sng" dirty="0" err="1"/>
              <a:t>cerere</a:t>
            </a:r>
            <a:r>
              <a:rPr lang="en-US" sz="2400" u="sng" dirty="0"/>
              <a:t> </a:t>
            </a:r>
            <a:r>
              <a:rPr lang="en-US" sz="2400" u="sng" dirty="0" err="1"/>
              <a:t>scrisă</a:t>
            </a:r>
            <a:r>
              <a:rPr lang="en-US" sz="2400" u="sng" dirty="0"/>
              <a:t> a </a:t>
            </a:r>
            <a:r>
              <a:rPr lang="en-US" sz="2400" u="sng" dirty="0" err="1"/>
              <a:t>elevului</a:t>
            </a:r>
            <a:r>
              <a:rPr lang="en-US" sz="2400" u="sng" dirty="0"/>
              <a:t> major, </a:t>
            </a:r>
            <a:r>
              <a:rPr lang="en-US" sz="2400" u="sng" dirty="0" err="1"/>
              <a:t>respectiv</a:t>
            </a:r>
            <a:r>
              <a:rPr lang="en-US" sz="2400" u="sng" dirty="0"/>
              <a:t> a </a:t>
            </a:r>
            <a:r>
              <a:rPr lang="en-US" sz="2400" u="sng" dirty="0" err="1"/>
              <a:t>părintelui</a:t>
            </a:r>
            <a:r>
              <a:rPr lang="en-US" sz="2400" u="sng" dirty="0"/>
              <a:t> </a:t>
            </a:r>
            <a:r>
              <a:rPr lang="en-US" sz="2400" u="sng" dirty="0" err="1"/>
              <a:t>sau</a:t>
            </a:r>
            <a:r>
              <a:rPr lang="en-US" sz="2400" u="sng" dirty="0"/>
              <a:t> a </a:t>
            </a:r>
            <a:r>
              <a:rPr lang="en-US" sz="2400" u="sng" dirty="0" err="1"/>
              <a:t>tutorelui</a:t>
            </a:r>
            <a:r>
              <a:rPr lang="en-US" sz="2400" u="sng" dirty="0"/>
              <a:t> legal </a:t>
            </a:r>
            <a:r>
              <a:rPr lang="en-US" sz="2400" u="sng" dirty="0" err="1"/>
              <a:t>instituit</a:t>
            </a:r>
            <a:r>
              <a:rPr lang="en-US" sz="2400" u="sng" dirty="0"/>
              <a:t> </a:t>
            </a:r>
            <a:r>
              <a:rPr lang="en-US" sz="2400" u="sng" dirty="0" err="1"/>
              <a:t>pentru</a:t>
            </a:r>
            <a:r>
              <a:rPr lang="en-US" sz="2400" u="sng" dirty="0"/>
              <a:t> </a:t>
            </a:r>
            <a:r>
              <a:rPr lang="en-US" sz="2400" u="sng" dirty="0" err="1"/>
              <a:t>elevul</a:t>
            </a:r>
            <a:r>
              <a:rPr lang="en-US" sz="2400" u="sng" dirty="0"/>
              <a:t> minor. </a:t>
            </a:r>
            <a:r>
              <a:rPr lang="en-US" sz="2400" u="sng" dirty="0" err="1"/>
              <a:t>Schimbarea</a:t>
            </a:r>
            <a:r>
              <a:rPr lang="en-US" sz="2400" u="sng" dirty="0"/>
              <a:t> </a:t>
            </a:r>
            <a:r>
              <a:rPr lang="en-US" sz="2400" u="sng" dirty="0" err="1"/>
              <a:t>acestei</a:t>
            </a:r>
            <a:r>
              <a:rPr lang="en-US" sz="2400" u="sng" dirty="0"/>
              <a:t> </a:t>
            </a:r>
            <a:r>
              <a:rPr lang="en-US" sz="2400" u="sng" dirty="0" err="1"/>
              <a:t>opțiuni</a:t>
            </a:r>
            <a:r>
              <a:rPr lang="en-US" sz="2400" u="sng" dirty="0"/>
              <a:t> se face tot </a:t>
            </a:r>
            <a:r>
              <a:rPr lang="en-US" sz="2400" u="sng" dirty="0" err="1"/>
              <a:t>prin</a:t>
            </a:r>
            <a:r>
              <a:rPr lang="en-US" sz="2400" u="sng" dirty="0"/>
              <a:t> </a:t>
            </a:r>
            <a:r>
              <a:rPr lang="en-US" sz="2400" u="sng" dirty="0" err="1"/>
              <a:t>cerere</a:t>
            </a:r>
            <a:r>
              <a:rPr lang="en-US" sz="2400" u="sng" dirty="0"/>
              <a:t> </a:t>
            </a:r>
            <a:r>
              <a:rPr lang="en-US" sz="2400" u="sng" dirty="0" err="1"/>
              <a:t>scrisă</a:t>
            </a:r>
            <a:r>
              <a:rPr lang="en-US" sz="2400" u="sng" dirty="0"/>
              <a:t> a </a:t>
            </a:r>
            <a:r>
              <a:rPr lang="en-US" sz="2400" u="sng" dirty="0" err="1"/>
              <a:t>elevului</a:t>
            </a:r>
            <a:r>
              <a:rPr lang="en-US" sz="2400" u="sng" dirty="0"/>
              <a:t> major, </a:t>
            </a:r>
            <a:r>
              <a:rPr lang="en-US" sz="2400" u="sng" dirty="0" err="1"/>
              <a:t>respectiv</a:t>
            </a:r>
            <a:r>
              <a:rPr lang="en-US" sz="2400" u="sng" dirty="0"/>
              <a:t> a </a:t>
            </a:r>
            <a:r>
              <a:rPr lang="en-US" sz="2400" u="sng" dirty="0" err="1"/>
              <a:t>părintelui</a:t>
            </a:r>
            <a:r>
              <a:rPr lang="en-US" sz="2400" u="sng" dirty="0"/>
              <a:t> </a:t>
            </a:r>
            <a:r>
              <a:rPr lang="en-US" sz="2400" u="sng" dirty="0" err="1"/>
              <a:t>sau</a:t>
            </a:r>
            <a:r>
              <a:rPr lang="en-US" sz="2400" u="sng" dirty="0"/>
              <a:t> a </a:t>
            </a:r>
            <a:r>
              <a:rPr lang="en-US" sz="2400" u="sng" dirty="0" err="1"/>
              <a:t>tutorelui</a:t>
            </a:r>
            <a:r>
              <a:rPr lang="en-US" sz="2400" u="sng" dirty="0"/>
              <a:t> legal </a:t>
            </a:r>
            <a:r>
              <a:rPr lang="en-US" sz="2400" u="sng" dirty="0" err="1"/>
              <a:t>instituit</a:t>
            </a:r>
            <a:r>
              <a:rPr lang="en-US" sz="2400" u="sng" dirty="0"/>
              <a:t> </a:t>
            </a:r>
            <a:r>
              <a:rPr lang="en-US" sz="2400" u="sng" dirty="0" err="1"/>
              <a:t>pentru</a:t>
            </a:r>
            <a:r>
              <a:rPr lang="en-US" sz="2400" u="sng" dirty="0"/>
              <a:t> </a:t>
            </a:r>
            <a:r>
              <a:rPr lang="en-US" sz="2400" u="sng" dirty="0" err="1"/>
              <a:t>elevul</a:t>
            </a:r>
            <a:r>
              <a:rPr lang="en-US" sz="2400" u="sng" dirty="0"/>
              <a:t> minor.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cazul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care </a:t>
            </a:r>
            <a:r>
              <a:rPr lang="en-US" sz="2400" dirty="0" err="1"/>
              <a:t>elevul</a:t>
            </a:r>
            <a:r>
              <a:rPr lang="en-US" sz="2400" dirty="0"/>
              <a:t> nu </a:t>
            </a:r>
            <a:r>
              <a:rPr lang="en-US" sz="2400" dirty="0" err="1"/>
              <a:t>frecventează</a:t>
            </a:r>
            <a:r>
              <a:rPr lang="en-US" sz="2400" dirty="0"/>
              <a:t> </a:t>
            </a:r>
            <a:r>
              <a:rPr lang="en-US" sz="2400" dirty="0" err="1"/>
              <a:t>orele</a:t>
            </a:r>
            <a:r>
              <a:rPr lang="en-US" sz="2400" dirty="0"/>
              <a:t> de </a:t>
            </a:r>
            <a:r>
              <a:rPr lang="en-US" sz="2400" dirty="0" err="1"/>
              <a:t>religie</a:t>
            </a:r>
            <a:r>
              <a:rPr lang="en-US" sz="2400" dirty="0"/>
              <a:t>, </a:t>
            </a:r>
            <a:r>
              <a:rPr lang="en-US" sz="2400" dirty="0" err="1"/>
              <a:t>situația</a:t>
            </a:r>
            <a:r>
              <a:rPr lang="en-US" sz="2400" dirty="0"/>
              <a:t> </a:t>
            </a:r>
            <a:r>
              <a:rPr lang="en-US" sz="2400" dirty="0" err="1"/>
              <a:t>școlară</a:t>
            </a:r>
            <a:r>
              <a:rPr lang="en-US" sz="2400" dirty="0"/>
              <a:t> se </a:t>
            </a:r>
            <a:r>
              <a:rPr lang="en-US" sz="2400" dirty="0" err="1"/>
              <a:t>încheie</a:t>
            </a:r>
            <a:r>
              <a:rPr lang="en-US" sz="2400" dirty="0"/>
              <a:t> </a:t>
            </a:r>
            <a:r>
              <a:rPr lang="en-US" sz="2400" dirty="0" err="1"/>
              <a:t>fără</a:t>
            </a:r>
            <a:r>
              <a:rPr lang="en-US" sz="2400" dirty="0"/>
              <a:t> </a:t>
            </a:r>
            <a:r>
              <a:rPr lang="en-US" sz="2400" dirty="0" err="1"/>
              <a:t>disciplina</a:t>
            </a:r>
            <a:r>
              <a:rPr lang="en-US" sz="2400" dirty="0"/>
              <a:t> </a:t>
            </a:r>
            <a:r>
              <a:rPr lang="en-US" sz="2400" dirty="0" err="1"/>
              <a:t>Religie</a:t>
            </a:r>
            <a:r>
              <a:rPr lang="en-US" sz="2400" dirty="0"/>
              <a:t>. </a:t>
            </a:r>
            <a:r>
              <a:rPr lang="ro-RO" sz="2400" dirty="0"/>
              <a:t>.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(3) </a:t>
            </a:r>
            <a:r>
              <a:rPr lang="en-US" sz="2400" dirty="0" err="1"/>
              <a:t>Disciplina</a:t>
            </a:r>
            <a:r>
              <a:rPr lang="en-US" sz="2400" dirty="0"/>
              <a:t> </a:t>
            </a:r>
            <a:r>
              <a:rPr lang="en-US" sz="2400" dirty="0" err="1"/>
              <a:t>Religie</a:t>
            </a:r>
            <a:r>
              <a:rPr lang="en-US" sz="2400" dirty="0"/>
              <a:t> </a:t>
            </a:r>
            <a:r>
              <a:rPr lang="en-US" sz="2400" dirty="0" err="1"/>
              <a:t>poate</a:t>
            </a:r>
            <a:r>
              <a:rPr lang="en-US" sz="2400" dirty="0"/>
              <a:t> fi </a:t>
            </a:r>
            <a:r>
              <a:rPr lang="en-US" sz="2400" dirty="0" err="1"/>
              <a:t>predată</a:t>
            </a:r>
            <a:r>
              <a:rPr lang="en-US" sz="2400" dirty="0"/>
              <a:t> </a:t>
            </a:r>
            <a:r>
              <a:rPr lang="en-US" sz="2400" dirty="0" err="1"/>
              <a:t>numai</a:t>
            </a:r>
            <a:r>
              <a:rPr lang="en-US" sz="2400" dirty="0"/>
              <a:t> de </a:t>
            </a:r>
            <a:r>
              <a:rPr lang="en-US" sz="2400" dirty="0" err="1"/>
              <a:t>personalul</a:t>
            </a:r>
            <a:r>
              <a:rPr lang="en-US" sz="2400" dirty="0"/>
              <a:t> didactic </a:t>
            </a:r>
            <a:r>
              <a:rPr lang="en-US" sz="2400" dirty="0" err="1"/>
              <a:t>calificat</a:t>
            </a:r>
            <a:r>
              <a:rPr lang="en-US" sz="2400" dirty="0"/>
              <a:t> conform </a:t>
            </a:r>
            <a:r>
              <a:rPr lang="en-US" sz="2400" dirty="0" err="1"/>
              <a:t>prevederilor</a:t>
            </a:r>
            <a:r>
              <a:rPr lang="en-US" sz="2400" dirty="0"/>
              <a:t> </a:t>
            </a:r>
            <a:r>
              <a:rPr lang="en-US" sz="2400" dirty="0" err="1"/>
              <a:t>prezentei</a:t>
            </a:r>
            <a:r>
              <a:rPr lang="en-US" sz="2400" dirty="0"/>
              <a:t> </a:t>
            </a:r>
            <a:r>
              <a:rPr lang="en-US" sz="2400" dirty="0" err="1"/>
              <a:t>legi</a:t>
            </a:r>
            <a:r>
              <a:rPr lang="en-US" sz="2400" dirty="0"/>
              <a:t> </a:t>
            </a:r>
            <a:r>
              <a:rPr lang="en-US" sz="2400" dirty="0" err="1"/>
              <a:t>și</a:t>
            </a:r>
            <a:r>
              <a:rPr lang="en-US" sz="2400" dirty="0"/>
              <a:t> </a:t>
            </a:r>
            <a:r>
              <a:rPr lang="en-US" sz="2400" dirty="0" err="1"/>
              <a:t>abilitat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baza</a:t>
            </a:r>
            <a:r>
              <a:rPr lang="en-US" sz="2400" dirty="0"/>
              <a:t> </a:t>
            </a:r>
            <a:r>
              <a:rPr lang="en-US" sz="2400" dirty="0" err="1"/>
              <a:t>protocoalelor</a:t>
            </a:r>
            <a:r>
              <a:rPr lang="en-US" sz="2400" dirty="0"/>
              <a:t> </a:t>
            </a:r>
            <a:r>
              <a:rPr lang="en-US" sz="2400" dirty="0" err="1"/>
              <a:t>încheiate</a:t>
            </a:r>
            <a:r>
              <a:rPr lang="en-US" sz="2400" dirty="0"/>
              <a:t> </a:t>
            </a:r>
            <a:r>
              <a:rPr lang="en-US" sz="2400" dirty="0" err="1"/>
              <a:t>între</a:t>
            </a:r>
            <a:r>
              <a:rPr lang="en-US" sz="2400" dirty="0"/>
              <a:t> </a:t>
            </a:r>
            <a:r>
              <a:rPr lang="en-US" sz="2400" dirty="0" err="1"/>
              <a:t>Ministerul</a:t>
            </a:r>
            <a:r>
              <a:rPr lang="en-US" sz="2400" dirty="0"/>
              <a:t> </a:t>
            </a:r>
            <a:r>
              <a:rPr lang="en-US" sz="2400" dirty="0" err="1"/>
              <a:t>Educației</a:t>
            </a:r>
            <a:r>
              <a:rPr lang="ro-RO" sz="2400" dirty="0"/>
              <a:t> </a:t>
            </a:r>
            <a:r>
              <a:rPr lang="en-US" sz="2400" dirty="0"/>
              <a:t> </a:t>
            </a:r>
            <a:r>
              <a:rPr lang="en-US" sz="2400" dirty="0" err="1"/>
              <a:t>și</a:t>
            </a:r>
            <a:r>
              <a:rPr lang="en-US" sz="2400" dirty="0"/>
              <a:t> </a:t>
            </a:r>
            <a:r>
              <a:rPr lang="en-US" sz="2400" dirty="0" err="1"/>
              <a:t>cultele</a:t>
            </a:r>
            <a:r>
              <a:rPr lang="en-US" sz="2400" dirty="0"/>
              <a:t> </a:t>
            </a:r>
            <a:r>
              <a:rPr lang="en-US" sz="2400" dirty="0" err="1"/>
              <a:t>religioase</a:t>
            </a:r>
            <a:r>
              <a:rPr lang="en-US" sz="2400" dirty="0"/>
              <a:t> </a:t>
            </a:r>
            <a:r>
              <a:rPr lang="en-US" sz="2400" dirty="0" err="1"/>
              <a:t>recunoscute</a:t>
            </a:r>
            <a:r>
              <a:rPr lang="en-US" sz="2400" dirty="0"/>
              <a:t> </a:t>
            </a:r>
            <a:r>
              <a:rPr lang="en-US" sz="2400" dirty="0" err="1"/>
              <a:t>oficial</a:t>
            </a:r>
            <a:r>
              <a:rPr lang="en-US" sz="2400" dirty="0"/>
              <a:t> de stat.</a:t>
            </a:r>
          </a:p>
        </p:txBody>
      </p:sp>
    </p:spTree>
    <p:extLst>
      <p:ext uri="{BB962C8B-B14F-4D97-AF65-F5344CB8AC3E}">
        <p14:creationId xmlns:p14="http://schemas.microsoft.com/office/powerpoint/2010/main" val="40528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917" y="769540"/>
            <a:ext cx="10353762" cy="5489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ORDIN </a:t>
            </a:r>
            <a:r>
              <a:rPr lang="en-US" sz="3600" b="1" dirty="0" err="1"/>
              <a:t>nr</a:t>
            </a:r>
            <a:r>
              <a:rPr lang="en-US" sz="3600" b="1" dirty="0"/>
              <a:t>. 3.218 din 16 </a:t>
            </a:r>
            <a:r>
              <a:rPr lang="en-US" sz="3600" b="1" dirty="0" err="1"/>
              <a:t>februarie</a:t>
            </a:r>
            <a:r>
              <a:rPr lang="en-US" sz="3600" b="1" dirty="0"/>
              <a:t> 2018</a:t>
            </a:r>
            <a:r>
              <a:rPr lang="ro-RO" sz="3600" b="1" dirty="0"/>
              <a:t> </a:t>
            </a:r>
          </a:p>
          <a:p>
            <a:pPr marL="0" indent="0">
              <a:buNone/>
            </a:pPr>
            <a:r>
              <a:rPr lang="en-US" sz="2400" dirty="0" err="1"/>
              <a:t>pentru</a:t>
            </a:r>
            <a:r>
              <a:rPr lang="en-US" sz="2400" dirty="0"/>
              <a:t> </a:t>
            </a:r>
            <a:r>
              <a:rPr lang="en-US" sz="2400" dirty="0" err="1"/>
              <a:t>modificarea</a:t>
            </a:r>
            <a:r>
              <a:rPr lang="en-US" sz="2400" dirty="0"/>
              <a:t> </a:t>
            </a:r>
            <a:r>
              <a:rPr lang="en-US" sz="2400" dirty="0" err="1"/>
              <a:t>Metodologiei</a:t>
            </a:r>
            <a:r>
              <a:rPr lang="en-US" sz="2400" dirty="0"/>
              <a:t> de </a:t>
            </a:r>
            <a:r>
              <a:rPr lang="en-US" sz="2400" dirty="0" err="1"/>
              <a:t>organizare</a:t>
            </a:r>
            <a:r>
              <a:rPr lang="en-US" sz="2400" dirty="0"/>
              <a:t> a </a:t>
            </a:r>
            <a:r>
              <a:rPr lang="en-US" sz="2400" dirty="0" err="1"/>
              <a:t>predării</a:t>
            </a:r>
            <a:r>
              <a:rPr lang="en-US" sz="2400" dirty="0"/>
              <a:t> </a:t>
            </a:r>
            <a:r>
              <a:rPr lang="en-US" sz="2400" dirty="0" err="1"/>
              <a:t>disciplinei</a:t>
            </a:r>
            <a:r>
              <a:rPr lang="ro-RO" sz="2400" dirty="0"/>
              <a:t> </a:t>
            </a:r>
            <a:r>
              <a:rPr lang="en-US" sz="2400" dirty="0" err="1"/>
              <a:t>Religie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învăţământul</a:t>
            </a:r>
            <a:r>
              <a:rPr lang="en-US" sz="2400" dirty="0"/>
              <a:t> </a:t>
            </a:r>
            <a:r>
              <a:rPr lang="en-US" sz="2400" dirty="0" err="1"/>
              <a:t>preuniversitar</a:t>
            </a:r>
            <a:r>
              <a:rPr lang="en-US" sz="2400" dirty="0"/>
              <a:t>, </a:t>
            </a:r>
            <a:r>
              <a:rPr lang="en-US" sz="2400" dirty="0" err="1"/>
              <a:t>aprobată</a:t>
            </a:r>
            <a:r>
              <a:rPr lang="en-US" sz="2400" dirty="0"/>
              <a:t> </a:t>
            </a:r>
            <a:r>
              <a:rPr lang="en-US" sz="2400" dirty="0" err="1"/>
              <a:t>prin</a:t>
            </a:r>
            <a:r>
              <a:rPr lang="en-US" sz="2400" dirty="0"/>
              <a:t> </a:t>
            </a:r>
            <a:r>
              <a:rPr lang="en-US" sz="2400" dirty="0" err="1"/>
              <a:t>Ordinul</a:t>
            </a:r>
            <a:r>
              <a:rPr lang="ro-RO" sz="2400" dirty="0"/>
              <a:t> </a:t>
            </a:r>
            <a:r>
              <a:rPr lang="en-US" sz="2400" dirty="0" err="1"/>
              <a:t>ministrului</a:t>
            </a:r>
            <a:r>
              <a:rPr lang="en-US" sz="2400" dirty="0"/>
              <a:t> </a:t>
            </a:r>
            <a:r>
              <a:rPr lang="en-US" sz="2400" dirty="0" err="1"/>
              <a:t>educaţiei</a:t>
            </a:r>
            <a:r>
              <a:rPr lang="en-US" sz="2400" dirty="0"/>
              <a:t> </a:t>
            </a:r>
            <a:r>
              <a:rPr lang="en-US" sz="2400" dirty="0" err="1"/>
              <a:t>şi</a:t>
            </a:r>
            <a:r>
              <a:rPr lang="en-US" sz="2400" dirty="0"/>
              <a:t> </a:t>
            </a:r>
            <a:r>
              <a:rPr lang="en-US" sz="2400" dirty="0" err="1"/>
              <a:t>cercetării</a:t>
            </a:r>
            <a:r>
              <a:rPr lang="en-US" sz="2400" dirty="0"/>
              <a:t> </a:t>
            </a:r>
            <a:r>
              <a:rPr lang="en-US" sz="2400" dirty="0" err="1"/>
              <a:t>ştiinţifice</a:t>
            </a:r>
            <a:r>
              <a:rPr lang="en-US" sz="2400" dirty="0"/>
              <a:t> </a:t>
            </a:r>
            <a:r>
              <a:rPr lang="en-US" sz="2400" dirty="0" err="1"/>
              <a:t>nr</a:t>
            </a:r>
            <a:r>
              <a:rPr lang="en-US" sz="2400" dirty="0"/>
              <a:t>. 5.232/2015</a:t>
            </a:r>
            <a:endParaRPr lang="ro-RO" sz="2400" dirty="0"/>
          </a:p>
          <a:p>
            <a:pPr marL="0" indent="0">
              <a:buNone/>
            </a:pPr>
            <a:endParaRPr lang="ro-RO" sz="2400" dirty="0"/>
          </a:p>
          <a:p>
            <a:pPr marL="0" indent="0">
              <a:buNone/>
            </a:pPr>
            <a:r>
              <a:rPr lang="en-US" sz="2400" dirty="0"/>
              <a:t> La </a:t>
            </a:r>
            <a:r>
              <a:rPr lang="en-US" sz="2400" dirty="0" err="1"/>
              <a:t>articolul</a:t>
            </a:r>
            <a:r>
              <a:rPr lang="en-US" sz="2400" dirty="0"/>
              <a:t> 3, </a:t>
            </a:r>
            <a:r>
              <a:rPr lang="en-US" sz="2400" dirty="0" err="1"/>
              <a:t>alineatul</a:t>
            </a:r>
            <a:r>
              <a:rPr lang="en-US" sz="2400" dirty="0"/>
              <a:t> (5)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avea</a:t>
            </a:r>
            <a:r>
              <a:rPr lang="en-US" sz="2400" dirty="0"/>
              <a:t> </a:t>
            </a:r>
            <a:r>
              <a:rPr lang="en-US" sz="2400" dirty="0" err="1"/>
              <a:t>următorul</a:t>
            </a:r>
            <a:r>
              <a:rPr lang="en-US" sz="2400" dirty="0"/>
              <a:t> </a:t>
            </a:r>
            <a:r>
              <a:rPr lang="en-US" sz="2400" dirty="0" err="1"/>
              <a:t>cuprins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"(5) </a:t>
            </a:r>
            <a:r>
              <a:rPr lang="en-US" sz="2400" dirty="0" err="1"/>
              <a:t>Cererea</a:t>
            </a:r>
            <a:r>
              <a:rPr lang="en-US" sz="2400" dirty="0"/>
              <a:t> </a:t>
            </a:r>
            <a:r>
              <a:rPr lang="en-US" sz="2400" dirty="0" err="1"/>
              <a:t>depusă</a:t>
            </a:r>
            <a:r>
              <a:rPr lang="en-US" sz="2400" dirty="0"/>
              <a:t> conform </a:t>
            </a:r>
            <a:r>
              <a:rPr lang="en-US" sz="2400" dirty="0" err="1"/>
              <a:t>alin</a:t>
            </a:r>
            <a:r>
              <a:rPr lang="en-US" sz="2400" dirty="0"/>
              <a:t>. (1) </a:t>
            </a:r>
            <a:r>
              <a:rPr lang="en-US" sz="2400" dirty="0" err="1"/>
              <a:t>este</a:t>
            </a:r>
            <a:r>
              <a:rPr lang="en-US" sz="2400" dirty="0"/>
              <a:t> </a:t>
            </a:r>
            <a:r>
              <a:rPr lang="en-US" sz="2400" dirty="0" err="1"/>
              <a:t>valabilă</a:t>
            </a:r>
            <a:r>
              <a:rPr lang="en-US" sz="2400" dirty="0"/>
              <a:t> </a:t>
            </a:r>
            <a:r>
              <a:rPr lang="en-US" sz="2400" dirty="0" err="1"/>
              <a:t>pe</a:t>
            </a:r>
            <a:r>
              <a:rPr lang="en-US" sz="2400" dirty="0"/>
              <a:t> </a:t>
            </a:r>
            <a:r>
              <a:rPr lang="en-US" sz="2400" dirty="0" err="1"/>
              <a:t>toată</a:t>
            </a:r>
            <a:r>
              <a:rPr lang="ro-RO" sz="2400" dirty="0"/>
              <a:t> </a:t>
            </a:r>
            <a:r>
              <a:rPr lang="en-US" sz="2400" dirty="0" err="1"/>
              <a:t>perioada</a:t>
            </a:r>
            <a:r>
              <a:rPr lang="en-US" sz="2400" dirty="0"/>
              <a:t> de </a:t>
            </a:r>
            <a:r>
              <a:rPr lang="en-US" sz="2400" dirty="0" err="1"/>
              <a:t>şcolarizare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învăţământul</a:t>
            </a:r>
            <a:r>
              <a:rPr lang="en-US" sz="2400" dirty="0"/>
              <a:t> </a:t>
            </a:r>
            <a:r>
              <a:rPr lang="en-US" sz="2400" dirty="0" err="1"/>
              <a:t>preuniversitar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până</a:t>
            </a:r>
            <a:r>
              <a:rPr lang="en-US" sz="2400" dirty="0"/>
              <a:t> la</a:t>
            </a:r>
            <a:r>
              <a:rPr lang="ro-RO" sz="2400" dirty="0"/>
              <a:t> </a:t>
            </a:r>
            <a:r>
              <a:rPr lang="en-US" sz="2400" dirty="0" err="1"/>
              <a:t>schimbarea</a:t>
            </a:r>
            <a:r>
              <a:rPr lang="en-US" sz="2400" dirty="0"/>
              <a:t> </a:t>
            </a:r>
            <a:r>
              <a:rPr lang="en-US" sz="2400" dirty="0" err="1"/>
              <a:t>opţiunii</a:t>
            </a:r>
            <a:r>
              <a:rPr lang="ro-RO" sz="2400" dirty="0"/>
              <a:t>…</a:t>
            </a:r>
            <a:r>
              <a:rPr lang="en-US" sz="2400" dirty="0"/>
              <a:t>"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327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Structura anului școlar 202</a:t>
            </a:r>
            <a:r>
              <a:rPr lang="en-US" dirty="0"/>
              <a:t>2</a:t>
            </a:r>
            <a:r>
              <a:rPr lang="ro-RO" dirty="0"/>
              <a:t> - 202</a:t>
            </a:r>
            <a:r>
              <a:rPr lang="en-US" dirty="0"/>
              <a:t>3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o-RO" dirty="0"/>
              <a:t>Ordinul ME nr. </a:t>
            </a:r>
            <a:r>
              <a:rPr lang="en-US" b="0" i="0" u="sng" dirty="0">
                <a:solidFill>
                  <a:srgbClr val="23527C"/>
                </a:solidFill>
                <a:effectLst/>
                <a:latin typeface="Roboto Condensed" panose="020B0604020202020204" pitchFamily="2" charset="0"/>
                <a:hlinkClick r:id="rId2"/>
              </a:rPr>
              <a:t> 3.505/31.03.2022</a:t>
            </a:r>
            <a:r>
              <a:rPr lang="en-US" b="0" i="0" dirty="0">
                <a:solidFill>
                  <a:srgbClr val="333333"/>
                </a:solidFill>
                <a:effectLst/>
                <a:latin typeface="Roboto Condensed" panose="020B0604020202020204" pitchFamily="2" charset="0"/>
              </a:rPr>
              <a:t> </a:t>
            </a:r>
            <a:r>
              <a:rPr lang="ro-RO" dirty="0"/>
              <a:t> privind structura anului școlar 202</a:t>
            </a:r>
            <a:r>
              <a:rPr lang="en-US" dirty="0"/>
              <a:t>2</a:t>
            </a:r>
            <a:r>
              <a:rPr lang="ro-RO" dirty="0"/>
              <a:t> -202</a:t>
            </a:r>
            <a:r>
              <a:rPr lang="en-US" dirty="0"/>
              <a:t>3</a:t>
            </a:r>
            <a:endParaRPr lang="ro-RO" dirty="0"/>
          </a:p>
          <a:p>
            <a:pPr algn="ctr"/>
            <a:r>
              <a:rPr lang="ro-RO" dirty="0"/>
              <a:t>Poate fi accesat la adresa:</a:t>
            </a:r>
          </a:p>
          <a:p>
            <a:pPr algn="ctr"/>
            <a:endParaRPr lang="ro-RO" dirty="0"/>
          </a:p>
          <a:p>
            <a:r>
              <a:rPr lang="ro-RO" dirty="0">
                <a:hlinkClick r:id="rId3"/>
              </a:rPr>
              <a:t>https://</a:t>
            </a:r>
            <a:r>
              <a:rPr lang="ro-RO" dirty="0" smtClean="0">
                <a:hlinkClick r:id="rId3"/>
              </a:rPr>
              <a:t>www.edu.ro/structura_an_scolar_2022_2023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u 5">
            <a:extLst>
              <a:ext uri="{FF2B5EF4-FFF2-40B4-BE49-F238E27FC236}">
                <a16:creationId xmlns:a16="http://schemas.microsoft.com/office/drawing/2014/main" id="{1EF53558-7927-EDF4-3F43-414C84D9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b="1" dirty="0" err="1">
                <a:solidFill>
                  <a:schemeClr val="tx1"/>
                </a:solidFill>
              </a:rPr>
              <a:t>Anul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școlar</a:t>
            </a:r>
            <a:r>
              <a:rPr lang="en-US" sz="1200" b="1" dirty="0">
                <a:solidFill>
                  <a:schemeClr val="tx1"/>
                </a:solidFill>
              </a:rPr>
              <a:t> 2022 - 2023 se </a:t>
            </a:r>
            <a:r>
              <a:rPr lang="en-US" sz="1200" b="1" dirty="0" err="1">
                <a:solidFill>
                  <a:schemeClr val="tx1"/>
                </a:solidFill>
              </a:rPr>
              <a:t>structurează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astfel</a:t>
            </a:r>
            <a:r>
              <a:rPr lang="en-US" sz="1200" b="1" dirty="0">
                <a:solidFill>
                  <a:schemeClr val="tx1"/>
                </a:solidFill>
              </a:rPr>
              <a:t>: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cursuri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luni</a:t>
            </a:r>
            <a:r>
              <a:rPr lang="en-US" sz="1200" b="1" dirty="0">
                <a:solidFill>
                  <a:schemeClr val="tx1"/>
                </a:solidFill>
              </a:rPr>
              <a:t>, 5 </a:t>
            </a:r>
            <a:r>
              <a:rPr lang="en-US" sz="1200" b="1" dirty="0" err="1">
                <a:solidFill>
                  <a:schemeClr val="tx1"/>
                </a:solidFill>
              </a:rPr>
              <a:t>septembrie</a:t>
            </a:r>
            <a:r>
              <a:rPr lang="en-US" sz="1200" b="1" dirty="0">
                <a:solidFill>
                  <a:schemeClr val="tx1"/>
                </a:solidFill>
              </a:rPr>
              <a:t> 2022 - </a:t>
            </a:r>
            <a:r>
              <a:rPr lang="en-US" sz="1200" b="1" dirty="0" err="1">
                <a:solidFill>
                  <a:schemeClr val="tx1"/>
                </a:solidFill>
              </a:rPr>
              <a:t>vineri</a:t>
            </a:r>
            <a:r>
              <a:rPr lang="en-US" sz="1200" b="1" dirty="0">
                <a:solidFill>
                  <a:schemeClr val="tx1"/>
                </a:solidFill>
              </a:rPr>
              <a:t>, 21 </a:t>
            </a:r>
            <a:r>
              <a:rPr lang="en-US" sz="1200" b="1" dirty="0" err="1">
                <a:solidFill>
                  <a:schemeClr val="tx1"/>
                </a:solidFill>
              </a:rPr>
              <a:t>octombrie</a:t>
            </a:r>
            <a:r>
              <a:rPr lang="en-US" sz="1200" b="1" dirty="0">
                <a:solidFill>
                  <a:schemeClr val="tx1"/>
                </a:solidFill>
              </a:rPr>
              <a:t> 2022;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vacanță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sâmbâtă</a:t>
            </a:r>
            <a:r>
              <a:rPr lang="en-US" sz="1200" b="1" dirty="0">
                <a:solidFill>
                  <a:schemeClr val="tx1"/>
                </a:solidFill>
              </a:rPr>
              <a:t>, 22 </a:t>
            </a:r>
            <a:r>
              <a:rPr lang="en-US" sz="1200" b="1" dirty="0" err="1">
                <a:solidFill>
                  <a:schemeClr val="tx1"/>
                </a:solidFill>
              </a:rPr>
              <a:t>octombrie</a:t>
            </a:r>
            <a:r>
              <a:rPr lang="en-US" sz="1200" b="1" dirty="0">
                <a:solidFill>
                  <a:schemeClr val="tx1"/>
                </a:solidFill>
              </a:rPr>
              <a:t> 2022 - </a:t>
            </a:r>
            <a:r>
              <a:rPr lang="en-US" sz="1200" b="1" dirty="0" err="1">
                <a:solidFill>
                  <a:schemeClr val="tx1"/>
                </a:solidFill>
              </a:rPr>
              <a:t>duminică</a:t>
            </a:r>
            <a:r>
              <a:rPr lang="en-US" sz="1200" b="1" dirty="0">
                <a:solidFill>
                  <a:schemeClr val="tx1"/>
                </a:solidFill>
              </a:rPr>
              <a:t>, 30 </a:t>
            </a:r>
            <a:r>
              <a:rPr lang="en-US" sz="1200" b="1" dirty="0" err="1">
                <a:solidFill>
                  <a:schemeClr val="tx1"/>
                </a:solidFill>
              </a:rPr>
              <a:t>octombrie</a:t>
            </a:r>
            <a:r>
              <a:rPr lang="en-US" sz="1200" b="1" dirty="0">
                <a:solidFill>
                  <a:schemeClr val="tx1"/>
                </a:solidFill>
              </a:rPr>
              <a:t> 2022;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cursuri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luni</a:t>
            </a:r>
            <a:r>
              <a:rPr lang="en-US" sz="1200" b="1" dirty="0">
                <a:solidFill>
                  <a:schemeClr val="tx1"/>
                </a:solidFill>
              </a:rPr>
              <a:t>, 31 </a:t>
            </a:r>
            <a:r>
              <a:rPr lang="en-US" sz="1200" b="1" dirty="0" err="1">
                <a:solidFill>
                  <a:schemeClr val="tx1"/>
                </a:solidFill>
              </a:rPr>
              <a:t>octombrie</a:t>
            </a:r>
            <a:r>
              <a:rPr lang="en-US" sz="1200" b="1" dirty="0">
                <a:solidFill>
                  <a:schemeClr val="tx1"/>
                </a:solidFill>
              </a:rPr>
              <a:t> 2022 - </a:t>
            </a:r>
            <a:r>
              <a:rPr lang="en-US" sz="1200" b="1" dirty="0" err="1">
                <a:solidFill>
                  <a:schemeClr val="tx1"/>
                </a:solidFill>
              </a:rPr>
              <a:t>joi</a:t>
            </a:r>
            <a:r>
              <a:rPr lang="en-US" sz="1200" b="1" dirty="0">
                <a:solidFill>
                  <a:schemeClr val="tx1"/>
                </a:solidFill>
              </a:rPr>
              <a:t>, 22 </a:t>
            </a:r>
            <a:r>
              <a:rPr lang="en-US" sz="1200" b="1" dirty="0" err="1">
                <a:solidFill>
                  <a:schemeClr val="tx1"/>
                </a:solidFill>
              </a:rPr>
              <a:t>decembrie</a:t>
            </a:r>
            <a:r>
              <a:rPr lang="en-US" sz="1200" b="1" dirty="0">
                <a:solidFill>
                  <a:schemeClr val="tx1"/>
                </a:solidFill>
              </a:rPr>
              <a:t> 2022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vacanța</a:t>
            </a:r>
            <a:r>
              <a:rPr lang="en-US" sz="1200" b="1" dirty="0">
                <a:solidFill>
                  <a:schemeClr val="tx1"/>
                </a:solidFill>
              </a:rPr>
              <a:t> de </a:t>
            </a:r>
            <a:r>
              <a:rPr lang="en-US" sz="1200" b="1" dirty="0" err="1">
                <a:solidFill>
                  <a:schemeClr val="tx1"/>
                </a:solidFill>
              </a:rPr>
              <a:t>iarnă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vineri</a:t>
            </a:r>
            <a:r>
              <a:rPr lang="en-US" sz="1200" b="1" dirty="0">
                <a:solidFill>
                  <a:schemeClr val="tx1"/>
                </a:solidFill>
              </a:rPr>
              <a:t>, 23 </a:t>
            </a:r>
            <a:r>
              <a:rPr lang="en-US" sz="1200" b="1" dirty="0" err="1">
                <a:solidFill>
                  <a:schemeClr val="tx1"/>
                </a:solidFill>
              </a:rPr>
              <a:t>decembrie</a:t>
            </a:r>
            <a:r>
              <a:rPr lang="en-US" sz="1200" b="1" dirty="0">
                <a:solidFill>
                  <a:schemeClr val="tx1"/>
                </a:solidFill>
              </a:rPr>
              <a:t> 2022 - </a:t>
            </a:r>
            <a:r>
              <a:rPr lang="en-US" sz="1200" b="1" dirty="0" err="1">
                <a:solidFill>
                  <a:schemeClr val="tx1"/>
                </a:solidFill>
              </a:rPr>
              <a:t>duminică</a:t>
            </a:r>
            <a:r>
              <a:rPr lang="en-US" sz="1200" b="1" dirty="0">
                <a:solidFill>
                  <a:schemeClr val="tx1"/>
                </a:solidFill>
              </a:rPr>
              <a:t>, 8 </a:t>
            </a:r>
            <a:r>
              <a:rPr lang="en-US" sz="1200" b="1" dirty="0" err="1">
                <a:solidFill>
                  <a:schemeClr val="tx1"/>
                </a:solidFill>
              </a:rPr>
              <a:t>ianuarie</a:t>
            </a:r>
            <a:r>
              <a:rPr lang="en-US" sz="1200" b="1" dirty="0">
                <a:solidFill>
                  <a:schemeClr val="tx1"/>
                </a:solidFill>
              </a:rPr>
              <a:t> 2023;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cursuri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luni</a:t>
            </a:r>
            <a:r>
              <a:rPr lang="en-US" sz="1200" b="1" dirty="0">
                <a:solidFill>
                  <a:schemeClr val="tx1"/>
                </a:solidFill>
              </a:rPr>
              <a:t>, 9 </a:t>
            </a:r>
            <a:r>
              <a:rPr lang="en-US" sz="1200" b="1" dirty="0" err="1">
                <a:solidFill>
                  <a:schemeClr val="tx1"/>
                </a:solidFill>
              </a:rPr>
              <a:t>ianuarie</a:t>
            </a:r>
            <a:r>
              <a:rPr lang="en-US" sz="1200" b="1" dirty="0">
                <a:solidFill>
                  <a:schemeClr val="tx1"/>
                </a:solidFill>
              </a:rPr>
              <a:t> 2023 - </a:t>
            </a:r>
            <a:r>
              <a:rPr lang="en-US" sz="1200" b="1" dirty="0" err="1">
                <a:solidFill>
                  <a:schemeClr val="tx1"/>
                </a:solidFill>
              </a:rPr>
              <a:t>vineri</a:t>
            </a:r>
            <a:r>
              <a:rPr lang="en-US" sz="1200" b="1" dirty="0">
                <a:solidFill>
                  <a:schemeClr val="tx1"/>
                </a:solidFill>
              </a:rPr>
              <a:t>, 3 </a:t>
            </a:r>
            <a:r>
              <a:rPr lang="en-US" sz="1200" b="1" dirty="0" err="1">
                <a:solidFill>
                  <a:schemeClr val="tx1"/>
                </a:solidFill>
              </a:rPr>
              <a:t>februarie</a:t>
            </a:r>
            <a:r>
              <a:rPr lang="en-US" sz="1200" b="1" dirty="0">
                <a:solidFill>
                  <a:schemeClr val="tx1"/>
                </a:solidFill>
              </a:rPr>
              <a:t> 2023, </a:t>
            </a:r>
            <a:r>
              <a:rPr lang="en-US" sz="1200" b="1" dirty="0" err="1">
                <a:solidFill>
                  <a:schemeClr val="tx1"/>
                </a:solidFill>
              </a:rPr>
              <a:t>respectiv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vineri</a:t>
            </a:r>
            <a:r>
              <a:rPr lang="en-US" sz="1200" b="1" dirty="0">
                <a:solidFill>
                  <a:schemeClr val="tx1"/>
                </a:solidFill>
              </a:rPr>
              <a:t>, 10 </a:t>
            </a:r>
            <a:r>
              <a:rPr lang="en-US" sz="1200" b="1" dirty="0" err="1">
                <a:solidFill>
                  <a:schemeClr val="tx1"/>
                </a:solidFill>
              </a:rPr>
              <a:t>februarie</a:t>
            </a:r>
            <a:r>
              <a:rPr lang="en-US" sz="1200" b="1" dirty="0">
                <a:solidFill>
                  <a:schemeClr val="tx1"/>
                </a:solidFill>
              </a:rPr>
              <a:t> 2023, </a:t>
            </a:r>
            <a:r>
              <a:rPr lang="en-US" sz="1200" b="1" dirty="0" err="1">
                <a:solidFill>
                  <a:schemeClr val="tx1"/>
                </a:solidFill>
              </a:rPr>
              <a:t>sau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vineri</a:t>
            </a:r>
            <a:r>
              <a:rPr lang="en-US" sz="1200" b="1" dirty="0">
                <a:solidFill>
                  <a:schemeClr val="tx1"/>
                </a:solidFill>
              </a:rPr>
              <a:t>, 17 </a:t>
            </a:r>
            <a:r>
              <a:rPr lang="en-US" sz="1200" b="1" dirty="0" err="1">
                <a:solidFill>
                  <a:schemeClr val="tx1"/>
                </a:solidFill>
              </a:rPr>
              <a:t>februarie</a:t>
            </a:r>
            <a:r>
              <a:rPr lang="en-US" sz="1200" b="1" dirty="0">
                <a:solidFill>
                  <a:schemeClr val="tx1"/>
                </a:solidFill>
              </a:rPr>
              <a:t> 2023, la </a:t>
            </a:r>
            <a:r>
              <a:rPr lang="en-US" sz="1200" b="1" dirty="0" err="1">
                <a:solidFill>
                  <a:schemeClr val="tx1"/>
                </a:solidFill>
              </a:rPr>
              <a:t>decizia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inspectoratelor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școlare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județene</a:t>
            </a:r>
            <a:r>
              <a:rPr lang="en-US" sz="1200" b="1" dirty="0">
                <a:solidFill>
                  <a:schemeClr val="tx1"/>
                </a:solidFill>
              </a:rPr>
              <a:t>/al </a:t>
            </a:r>
            <a:r>
              <a:rPr lang="en-US" sz="1200" b="1" dirty="0" err="1">
                <a:solidFill>
                  <a:schemeClr val="tx1"/>
                </a:solidFill>
              </a:rPr>
              <a:t>Municipiului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București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după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caz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vacanță</a:t>
            </a:r>
            <a:r>
              <a:rPr lang="en-US" sz="1200" b="1" dirty="0">
                <a:solidFill>
                  <a:schemeClr val="tx1"/>
                </a:solidFill>
              </a:rPr>
              <a:t>: o </a:t>
            </a:r>
            <a:r>
              <a:rPr lang="en-US" sz="1200" b="1" dirty="0" err="1">
                <a:solidFill>
                  <a:schemeClr val="tx1"/>
                </a:solidFill>
              </a:rPr>
              <a:t>săptămână</a:t>
            </a:r>
            <a:r>
              <a:rPr lang="en-US" sz="1200" b="1" dirty="0">
                <a:solidFill>
                  <a:schemeClr val="tx1"/>
                </a:solidFill>
              </a:rPr>
              <a:t>, la </a:t>
            </a:r>
            <a:r>
              <a:rPr lang="en-US" sz="1200" b="1" dirty="0" err="1">
                <a:solidFill>
                  <a:schemeClr val="tx1"/>
                </a:solidFill>
              </a:rPr>
              <a:t>decizia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inspectoratelor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școlare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județene</a:t>
            </a:r>
            <a:r>
              <a:rPr lang="en-US" sz="1200" b="1" dirty="0">
                <a:solidFill>
                  <a:schemeClr val="tx1"/>
                </a:solidFill>
              </a:rPr>
              <a:t>/al </a:t>
            </a:r>
            <a:r>
              <a:rPr lang="en-US" sz="1200" b="1" dirty="0" err="1">
                <a:solidFill>
                  <a:schemeClr val="tx1"/>
                </a:solidFill>
              </a:rPr>
              <a:t>Municipiului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Bucuresti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în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perioada</a:t>
            </a:r>
            <a:r>
              <a:rPr lang="en-US" sz="1200" b="1" dirty="0">
                <a:solidFill>
                  <a:schemeClr val="tx1"/>
                </a:solidFill>
              </a:rPr>
              <a:t> 6 - 26 </a:t>
            </a:r>
            <a:r>
              <a:rPr lang="en-US" sz="1200" b="1" dirty="0" err="1">
                <a:solidFill>
                  <a:schemeClr val="tx1"/>
                </a:solidFill>
              </a:rPr>
              <a:t>februarie</a:t>
            </a:r>
            <a:r>
              <a:rPr lang="en-US" sz="1200" b="1" dirty="0">
                <a:solidFill>
                  <a:schemeClr val="tx1"/>
                </a:solidFill>
              </a:rPr>
              <a:t> 2023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  <a:r>
              <a:rPr lang="ro-RO" sz="1200" b="1" dirty="0" smtClean="0">
                <a:solidFill>
                  <a:schemeClr val="tx1"/>
                </a:solidFill>
              </a:rPr>
              <a:t> </a:t>
            </a:r>
            <a:r>
              <a:rPr lang="ro-RO" sz="1400" b="1" dirty="0" smtClean="0">
                <a:solidFill>
                  <a:srgbClr val="FF0000"/>
                </a:solidFill>
              </a:rPr>
              <a:t>în județul Sibiu, perioada este 20-26 februarie 2023</a:t>
            </a: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cursuri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luni</a:t>
            </a:r>
            <a:r>
              <a:rPr lang="en-US" sz="1200" b="1" dirty="0">
                <a:solidFill>
                  <a:schemeClr val="tx1"/>
                </a:solidFill>
              </a:rPr>
              <a:t>, 13 </a:t>
            </a:r>
            <a:r>
              <a:rPr lang="en-US" sz="1200" b="1" dirty="0" err="1">
                <a:solidFill>
                  <a:schemeClr val="tx1"/>
                </a:solidFill>
              </a:rPr>
              <a:t>februarie</a:t>
            </a:r>
            <a:r>
              <a:rPr lang="en-US" sz="1200" b="1" dirty="0">
                <a:solidFill>
                  <a:schemeClr val="tx1"/>
                </a:solidFill>
              </a:rPr>
              <a:t> 2023, </a:t>
            </a:r>
            <a:r>
              <a:rPr lang="en-US" sz="1200" b="1" dirty="0" err="1">
                <a:solidFill>
                  <a:schemeClr val="tx1"/>
                </a:solidFill>
              </a:rPr>
              <a:t>respectiv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luni</a:t>
            </a:r>
            <a:r>
              <a:rPr lang="en-US" sz="1200" b="1" dirty="0">
                <a:solidFill>
                  <a:schemeClr val="tx1"/>
                </a:solidFill>
              </a:rPr>
              <a:t>, 20 </a:t>
            </a:r>
            <a:r>
              <a:rPr lang="en-US" sz="1200" b="1" dirty="0" err="1">
                <a:solidFill>
                  <a:schemeClr val="tx1"/>
                </a:solidFill>
              </a:rPr>
              <a:t>februarie</a:t>
            </a:r>
            <a:r>
              <a:rPr lang="en-US" sz="1200" b="1" dirty="0">
                <a:solidFill>
                  <a:schemeClr val="tx1"/>
                </a:solidFill>
              </a:rPr>
              <a:t> 2023, </a:t>
            </a:r>
            <a:r>
              <a:rPr lang="en-US" sz="1200" b="1" dirty="0" err="1">
                <a:solidFill>
                  <a:schemeClr val="tx1"/>
                </a:solidFill>
              </a:rPr>
              <a:t>sau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luni</a:t>
            </a:r>
            <a:r>
              <a:rPr lang="en-US" sz="1200" b="1" dirty="0">
                <a:solidFill>
                  <a:schemeClr val="tx1"/>
                </a:solidFill>
              </a:rPr>
              <a:t>, 27 </a:t>
            </a:r>
            <a:r>
              <a:rPr lang="en-US" sz="1200" b="1" dirty="0" err="1">
                <a:solidFill>
                  <a:schemeClr val="tx1"/>
                </a:solidFill>
              </a:rPr>
              <a:t>februarie</a:t>
            </a:r>
            <a:r>
              <a:rPr lang="en-US" sz="1200" b="1" dirty="0">
                <a:solidFill>
                  <a:schemeClr val="tx1"/>
                </a:solidFill>
              </a:rPr>
              <a:t> 2023, la </a:t>
            </a:r>
            <a:r>
              <a:rPr lang="en-US" sz="1200" b="1" dirty="0" err="1">
                <a:solidFill>
                  <a:schemeClr val="tx1"/>
                </a:solidFill>
              </a:rPr>
              <a:t>decizia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inspectoratelor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școlare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județene</a:t>
            </a:r>
            <a:r>
              <a:rPr lang="en-US" sz="1200" b="1" dirty="0">
                <a:solidFill>
                  <a:schemeClr val="tx1"/>
                </a:solidFill>
              </a:rPr>
              <a:t>/al </a:t>
            </a:r>
            <a:r>
              <a:rPr lang="en-US" sz="1200" b="1" dirty="0" err="1">
                <a:solidFill>
                  <a:schemeClr val="tx1"/>
                </a:solidFill>
              </a:rPr>
              <a:t>Municipiului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București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după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caz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până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joi</a:t>
            </a:r>
            <a:r>
              <a:rPr lang="en-US" sz="1200" b="1" dirty="0">
                <a:solidFill>
                  <a:schemeClr val="tx1"/>
                </a:solidFill>
              </a:rPr>
              <a:t>, 6 </a:t>
            </a:r>
            <a:r>
              <a:rPr lang="en-US" sz="1200" b="1" dirty="0" err="1">
                <a:solidFill>
                  <a:schemeClr val="tx1"/>
                </a:solidFill>
              </a:rPr>
              <a:t>aprilie</a:t>
            </a:r>
            <a:r>
              <a:rPr lang="en-US" sz="1200" b="1" dirty="0">
                <a:solidFill>
                  <a:schemeClr val="tx1"/>
                </a:solidFill>
              </a:rPr>
              <a:t> 2023;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vacanță</a:t>
            </a:r>
            <a:r>
              <a:rPr lang="en-US" sz="1200" b="1" dirty="0">
                <a:solidFill>
                  <a:schemeClr val="tx1"/>
                </a:solidFill>
              </a:rPr>
              <a:t> de </a:t>
            </a:r>
            <a:r>
              <a:rPr lang="en-US" sz="1200" b="1" dirty="0" err="1">
                <a:solidFill>
                  <a:schemeClr val="tx1"/>
                </a:solidFill>
              </a:rPr>
              <a:t>Paște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vineri</a:t>
            </a:r>
            <a:r>
              <a:rPr lang="en-US" sz="1200" b="1" dirty="0">
                <a:solidFill>
                  <a:schemeClr val="tx1"/>
                </a:solidFill>
              </a:rPr>
              <a:t>, 7 </a:t>
            </a:r>
            <a:r>
              <a:rPr lang="en-US" sz="1200" b="1" dirty="0" err="1">
                <a:solidFill>
                  <a:schemeClr val="tx1"/>
                </a:solidFill>
              </a:rPr>
              <a:t>aprilie</a:t>
            </a:r>
            <a:r>
              <a:rPr lang="en-US" sz="1200" b="1" dirty="0">
                <a:solidFill>
                  <a:schemeClr val="tx1"/>
                </a:solidFill>
              </a:rPr>
              <a:t> 2023 - </a:t>
            </a:r>
            <a:r>
              <a:rPr lang="en-US" sz="1200" b="1" dirty="0" err="1">
                <a:solidFill>
                  <a:schemeClr val="tx1"/>
                </a:solidFill>
              </a:rPr>
              <a:t>marți</a:t>
            </a:r>
            <a:r>
              <a:rPr lang="en-US" sz="1200" b="1" dirty="0">
                <a:solidFill>
                  <a:schemeClr val="tx1"/>
                </a:solidFill>
              </a:rPr>
              <a:t>, 18 </a:t>
            </a:r>
            <a:r>
              <a:rPr lang="en-US" sz="1200" b="1" dirty="0" err="1">
                <a:solidFill>
                  <a:schemeClr val="tx1"/>
                </a:solidFill>
              </a:rPr>
              <a:t>aprilie</a:t>
            </a:r>
            <a:r>
              <a:rPr lang="en-US" sz="1200" b="1" dirty="0">
                <a:solidFill>
                  <a:schemeClr val="tx1"/>
                </a:solidFill>
              </a:rPr>
              <a:t> 2023;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cursuri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miercuri</a:t>
            </a:r>
            <a:r>
              <a:rPr lang="en-US" sz="1200" b="1" dirty="0">
                <a:solidFill>
                  <a:schemeClr val="tx1"/>
                </a:solidFill>
              </a:rPr>
              <a:t>, 19 </a:t>
            </a:r>
            <a:r>
              <a:rPr lang="en-US" sz="1200" b="1" dirty="0" err="1">
                <a:solidFill>
                  <a:schemeClr val="tx1"/>
                </a:solidFill>
              </a:rPr>
              <a:t>aprilie</a:t>
            </a:r>
            <a:r>
              <a:rPr lang="en-US" sz="1200" b="1" dirty="0">
                <a:solidFill>
                  <a:schemeClr val="tx1"/>
                </a:solidFill>
              </a:rPr>
              <a:t> 2023 - </a:t>
            </a:r>
            <a:r>
              <a:rPr lang="en-US" sz="1200" b="1" dirty="0" err="1">
                <a:solidFill>
                  <a:schemeClr val="tx1"/>
                </a:solidFill>
              </a:rPr>
              <a:t>vineri</a:t>
            </a:r>
            <a:r>
              <a:rPr lang="en-US" sz="1200" b="1" dirty="0">
                <a:solidFill>
                  <a:schemeClr val="tx1"/>
                </a:solidFill>
              </a:rPr>
              <a:t>, 16 </a:t>
            </a:r>
            <a:r>
              <a:rPr lang="en-US" sz="1200" b="1" dirty="0" err="1">
                <a:solidFill>
                  <a:schemeClr val="tx1"/>
                </a:solidFill>
              </a:rPr>
              <a:t>iunie</a:t>
            </a:r>
            <a:r>
              <a:rPr lang="en-US" sz="1200" b="1" dirty="0">
                <a:solidFill>
                  <a:schemeClr val="tx1"/>
                </a:solidFill>
              </a:rPr>
              <a:t> 2023;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vacanță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sâmbătă</a:t>
            </a:r>
            <a:r>
              <a:rPr lang="en-US" sz="1200" b="1" dirty="0">
                <a:solidFill>
                  <a:schemeClr val="tx1"/>
                </a:solidFill>
              </a:rPr>
              <a:t>, 17 </a:t>
            </a:r>
            <a:r>
              <a:rPr lang="en-US" sz="1200" b="1" dirty="0" err="1">
                <a:solidFill>
                  <a:schemeClr val="tx1"/>
                </a:solidFill>
              </a:rPr>
              <a:t>iunie</a:t>
            </a:r>
            <a:r>
              <a:rPr lang="en-US" sz="1200" b="1" dirty="0">
                <a:solidFill>
                  <a:schemeClr val="tx1"/>
                </a:solidFill>
              </a:rPr>
              <a:t> 2023 - </a:t>
            </a:r>
            <a:r>
              <a:rPr lang="en-US" sz="1200" b="1" dirty="0" err="1">
                <a:solidFill>
                  <a:schemeClr val="tx1"/>
                </a:solidFill>
              </a:rPr>
              <a:t>duminică</a:t>
            </a:r>
            <a:r>
              <a:rPr lang="en-US" sz="1200" b="1" dirty="0">
                <a:solidFill>
                  <a:schemeClr val="tx1"/>
                </a:solidFill>
              </a:rPr>
              <a:t>, 3 </a:t>
            </a:r>
            <a:r>
              <a:rPr lang="en-US" sz="1200" b="1" dirty="0" err="1">
                <a:solidFill>
                  <a:schemeClr val="tx1"/>
                </a:solidFill>
              </a:rPr>
              <a:t>septembrie</a:t>
            </a:r>
            <a:r>
              <a:rPr lang="en-US" sz="1200" b="1" dirty="0">
                <a:solidFill>
                  <a:schemeClr val="tx1"/>
                </a:solidFill>
              </a:rPr>
              <a:t> 2023.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În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ziua</a:t>
            </a:r>
            <a:r>
              <a:rPr lang="en-US" sz="1200" b="1" dirty="0">
                <a:solidFill>
                  <a:schemeClr val="tx1"/>
                </a:solidFill>
              </a:rPr>
              <a:t> de 5 </a:t>
            </a:r>
            <a:r>
              <a:rPr lang="en-US" sz="1200" b="1" dirty="0" err="1">
                <a:solidFill>
                  <a:schemeClr val="tx1"/>
                </a:solidFill>
              </a:rPr>
              <a:t>octombrie</a:t>
            </a:r>
            <a:r>
              <a:rPr lang="en-US" sz="1200" b="1" dirty="0">
                <a:solidFill>
                  <a:schemeClr val="tx1"/>
                </a:solidFill>
              </a:rPr>
              <a:t> (</a:t>
            </a:r>
            <a:r>
              <a:rPr lang="en-US" sz="1200" b="1" dirty="0" err="1">
                <a:solidFill>
                  <a:schemeClr val="tx1"/>
                </a:solidFill>
              </a:rPr>
              <a:t>Ziua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internațională</a:t>
            </a:r>
            <a:r>
              <a:rPr lang="en-US" sz="1200" b="1" dirty="0">
                <a:solidFill>
                  <a:schemeClr val="tx1"/>
                </a:solidFill>
              </a:rPr>
              <a:t> a </a:t>
            </a:r>
            <a:r>
              <a:rPr lang="en-US" sz="1200" b="1" dirty="0" err="1">
                <a:solidFill>
                  <a:schemeClr val="tx1"/>
                </a:solidFill>
              </a:rPr>
              <a:t>educației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și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în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zilele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nelucrătoare</a:t>
            </a:r>
            <a:r>
              <a:rPr lang="en-US" sz="1200" b="1" dirty="0">
                <a:solidFill>
                  <a:schemeClr val="tx1"/>
                </a:solidFill>
              </a:rPr>
              <a:t>/de </a:t>
            </a:r>
            <a:r>
              <a:rPr lang="en-US" sz="1200" b="1" dirty="0" err="1">
                <a:solidFill>
                  <a:schemeClr val="tx1"/>
                </a:solidFill>
              </a:rPr>
              <a:t>sărbătoare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legală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prevazute</a:t>
            </a:r>
            <a:r>
              <a:rPr lang="en-US" sz="1200" b="1" dirty="0">
                <a:solidFill>
                  <a:schemeClr val="tx1"/>
                </a:solidFill>
              </a:rPr>
              <a:t> de </a:t>
            </a:r>
            <a:r>
              <a:rPr lang="en-US" sz="1200" b="1" dirty="0" err="1">
                <a:solidFill>
                  <a:schemeClr val="tx1"/>
                </a:solidFill>
              </a:rPr>
              <a:t>lege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și</a:t>
            </a:r>
            <a:r>
              <a:rPr lang="en-US" sz="1200" b="1" dirty="0">
                <a:solidFill>
                  <a:schemeClr val="tx1"/>
                </a:solidFill>
              </a:rPr>
              <a:t> de </a:t>
            </a:r>
            <a:r>
              <a:rPr lang="en-US" sz="1200" b="1" dirty="0" err="1">
                <a:solidFill>
                  <a:schemeClr val="tx1"/>
                </a:solidFill>
              </a:rPr>
              <a:t>contractul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colectiv</a:t>
            </a:r>
            <a:r>
              <a:rPr lang="en-US" sz="1200" b="1" dirty="0">
                <a:solidFill>
                  <a:schemeClr val="tx1"/>
                </a:solidFill>
              </a:rPr>
              <a:t> de </a:t>
            </a:r>
            <a:r>
              <a:rPr lang="en-US" sz="1200" b="1" dirty="0" err="1">
                <a:solidFill>
                  <a:schemeClr val="tx1"/>
                </a:solidFill>
              </a:rPr>
              <a:t>muncă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aplicabil</a:t>
            </a:r>
            <a:r>
              <a:rPr lang="en-US" sz="1200" b="1" dirty="0">
                <a:solidFill>
                  <a:schemeClr val="tx1"/>
                </a:solidFill>
              </a:rPr>
              <a:t> nu se </a:t>
            </a:r>
            <a:r>
              <a:rPr lang="en-US" sz="1200" b="1" dirty="0" err="1">
                <a:solidFill>
                  <a:schemeClr val="tx1"/>
                </a:solidFill>
              </a:rPr>
              <a:t>organizează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cursuri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Programul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național</a:t>
            </a:r>
            <a:r>
              <a:rPr lang="en-US" sz="1200" b="1" dirty="0">
                <a:solidFill>
                  <a:schemeClr val="tx1"/>
                </a:solidFill>
              </a:rPr>
              <a:t> „</a:t>
            </a:r>
            <a:r>
              <a:rPr lang="en-US" sz="1200" b="1" dirty="0" err="1">
                <a:solidFill>
                  <a:schemeClr val="tx1"/>
                </a:solidFill>
              </a:rPr>
              <a:t>Școala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altfel</a:t>
            </a:r>
            <a:r>
              <a:rPr lang="en-US" sz="1200" b="1" dirty="0">
                <a:solidFill>
                  <a:schemeClr val="tx1"/>
                </a:solidFill>
              </a:rPr>
              <a:t>“ </a:t>
            </a:r>
            <a:r>
              <a:rPr lang="en-US" sz="1200" b="1" dirty="0" err="1">
                <a:solidFill>
                  <a:schemeClr val="tx1"/>
                </a:solidFill>
              </a:rPr>
              <a:t>și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Programul</a:t>
            </a:r>
            <a:r>
              <a:rPr lang="en-US" sz="1200" b="1" dirty="0">
                <a:solidFill>
                  <a:schemeClr val="tx1"/>
                </a:solidFill>
              </a:rPr>
              <a:t> „</a:t>
            </a:r>
            <a:r>
              <a:rPr lang="en-US" sz="1200" b="1" dirty="0" err="1">
                <a:solidFill>
                  <a:schemeClr val="tx1"/>
                </a:solidFill>
              </a:rPr>
              <a:t>Săptămana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verde</a:t>
            </a:r>
            <a:r>
              <a:rPr lang="en-US" sz="1200" b="1" dirty="0">
                <a:solidFill>
                  <a:schemeClr val="tx1"/>
                </a:solidFill>
              </a:rPr>
              <a:t>“ se </a:t>
            </a:r>
            <a:r>
              <a:rPr lang="en-US" sz="1200" b="1" dirty="0" err="1">
                <a:solidFill>
                  <a:schemeClr val="tx1"/>
                </a:solidFill>
              </a:rPr>
              <a:t>desfașoară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în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perioada</a:t>
            </a:r>
            <a:r>
              <a:rPr lang="en-US" sz="1200" b="1" dirty="0">
                <a:solidFill>
                  <a:schemeClr val="tx1"/>
                </a:solidFill>
              </a:rPr>
              <a:t> 27 </a:t>
            </a:r>
            <a:r>
              <a:rPr lang="en-US" sz="1200" b="1" dirty="0" err="1">
                <a:solidFill>
                  <a:schemeClr val="tx1"/>
                </a:solidFill>
              </a:rPr>
              <a:t>februarie</a:t>
            </a:r>
            <a:r>
              <a:rPr lang="en-US" sz="1200" b="1" dirty="0">
                <a:solidFill>
                  <a:schemeClr val="tx1"/>
                </a:solidFill>
              </a:rPr>
              <a:t> - 16 </a:t>
            </a:r>
            <a:r>
              <a:rPr lang="en-US" sz="1200" b="1" dirty="0" err="1">
                <a:solidFill>
                  <a:schemeClr val="tx1"/>
                </a:solidFill>
              </a:rPr>
              <a:t>iunie</a:t>
            </a:r>
            <a:r>
              <a:rPr lang="en-US" sz="1200" b="1" dirty="0">
                <a:solidFill>
                  <a:schemeClr val="tx1"/>
                </a:solidFill>
              </a:rPr>
              <a:t> 2023, </a:t>
            </a:r>
            <a:r>
              <a:rPr lang="en-US" sz="1200" b="1" dirty="0" err="1">
                <a:solidFill>
                  <a:schemeClr val="tx1"/>
                </a:solidFill>
              </a:rPr>
              <a:t>în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intervale</a:t>
            </a:r>
            <a:r>
              <a:rPr lang="en-US" sz="1200" b="1" dirty="0">
                <a:solidFill>
                  <a:schemeClr val="tx1"/>
                </a:solidFill>
              </a:rPr>
              <a:t> de </a:t>
            </a:r>
            <a:r>
              <a:rPr lang="en-US" sz="1200" b="1" dirty="0" err="1">
                <a:solidFill>
                  <a:schemeClr val="tx1"/>
                </a:solidFill>
              </a:rPr>
              <a:t>câte</a:t>
            </a:r>
            <a:r>
              <a:rPr lang="en-US" sz="1200" b="1" dirty="0">
                <a:solidFill>
                  <a:schemeClr val="tx1"/>
                </a:solidFill>
              </a:rPr>
              <a:t> 5 </a:t>
            </a:r>
            <a:r>
              <a:rPr lang="en-US" sz="1200" b="1" dirty="0" err="1">
                <a:solidFill>
                  <a:schemeClr val="tx1"/>
                </a:solidFill>
              </a:rPr>
              <a:t>zile</a:t>
            </a:r>
            <a:r>
              <a:rPr lang="en-US" sz="1200" b="1" dirty="0">
                <a:solidFill>
                  <a:schemeClr val="tx1"/>
                </a:solidFill>
              </a:rPr>
              <a:t> consecutive </a:t>
            </a:r>
            <a:r>
              <a:rPr lang="en-US" sz="1200" b="1" dirty="0" err="1">
                <a:solidFill>
                  <a:schemeClr val="tx1"/>
                </a:solidFill>
              </a:rPr>
              <a:t>lucrătoare</a:t>
            </a:r>
            <a:r>
              <a:rPr lang="en-US" sz="1200" b="1" dirty="0">
                <a:solidFill>
                  <a:schemeClr val="tx1"/>
                </a:solidFill>
              </a:rPr>
              <a:t>, a </a:t>
            </a:r>
            <a:r>
              <a:rPr lang="en-US" sz="1200" b="1" dirty="0" err="1">
                <a:solidFill>
                  <a:schemeClr val="tx1"/>
                </a:solidFill>
              </a:rPr>
              <a:t>căror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planificare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rămâne</a:t>
            </a:r>
            <a:r>
              <a:rPr lang="en-US" sz="1200" b="1" dirty="0">
                <a:solidFill>
                  <a:schemeClr val="tx1"/>
                </a:solidFill>
              </a:rPr>
              <a:t> la </a:t>
            </a:r>
            <a:r>
              <a:rPr lang="en-US" sz="1200" b="1" dirty="0" err="1">
                <a:solidFill>
                  <a:schemeClr val="tx1"/>
                </a:solidFill>
              </a:rPr>
              <a:t>decizia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unității</a:t>
            </a:r>
            <a:r>
              <a:rPr lang="en-US" sz="1200" b="1" dirty="0">
                <a:solidFill>
                  <a:schemeClr val="tx1"/>
                </a:solidFill>
              </a:rPr>
              <a:t> de </a:t>
            </a:r>
            <a:r>
              <a:rPr lang="en-US" sz="1200" b="1" dirty="0" err="1">
                <a:solidFill>
                  <a:schemeClr val="tx1"/>
                </a:solidFill>
              </a:rPr>
              <a:t>învățământ</a:t>
            </a:r>
            <a:r>
              <a:rPr lang="en-US" sz="1200" b="1" dirty="0">
                <a:solidFill>
                  <a:schemeClr val="tx1"/>
                </a:solidFill>
              </a:rPr>
              <a:t>. </a:t>
            </a:r>
            <a:r>
              <a:rPr lang="en-US" sz="1200" b="1" dirty="0" err="1">
                <a:solidFill>
                  <a:schemeClr val="tx1"/>
                </a:solidFill>
              </a:rPr>
              <a:t>Derularea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celor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două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programe</a:t>
            </a:r>
            <a:r>
              <a:rPr lang="en-US" sz="1200" b="1" dirty="0">
                <a:solidFill>
                  <a:schemeClr val="tx1"/>
                </a:solidFill>
              </a:rPr>
              <a:t> nu se </a:t>
            </a:r>
            <a:r>
              <a:rPr lang="en-US" sz="1200" b="1" dirty="0" err="1">
                <a:solidFill>
                  <a:schemeClr val="tx1"/>
                </a:solidFill>
              </a:rPr>
              <a:t>planifică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în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același</a:t>
            </a:r>
            <a:r>
              <a:rPr lang="en-US" sz="1200" b="1" dirty="0">
                <a:solidFill>
                  <a:schemeClr val="tx1"/>
                </a:solidFill>
              </a:rPr>
              <a:t> interval de </a:t>
            </a:r>
            <a:r>
              <a:rPr lang="en-US" sz="1200" b="1" dirty="0" err="1">
                <a:solidFill>
                  <a:schemeClr val="tx1"/>
                </a:solidFill>
              </a:rPr>
              <a:t>cursuri</a:t>
            </a:r>
            <a:r>
              <a:rPr lang="en-US" sz="1200" b="1" dirty="0">
                <a:solidFill>
                  <a:schemeClr val="tx1"/>
                </a:solidFill>
              </a:rPr>
              <a:t> (</a:t>
            </a:r>
            <a:r>
              <a:rPr lang="en-US" sz="1200" b="1" dirty="0" err="1">
                <a:solidFill>
                  <a:schemeClr val="tx1"/>
                </a:solidFill>
              </a:rPr>
              <a:t>modul</a:t>
            </a:r>
            <a:r>
              <a:rPr lang="en-US" sz="1200" b="1" dirty="0">
                <a:solidFill>
                  <a:schemeClr val="tx1"/>
                </a:solidFill>
              </a:rPr>
              <a:t> de </a:t>
            </a:r>
            <a:r>
              <a:rPr lang="en-US" sz="1200" b="1" dirty="0" err="1">
                <a:solidFill>
                  <a:schemeClr val="tx1"/>
                </a:solidFill>
              </a:rPr>
              <a:t>învățare</a:t>
            </a:r>
            <a:r>
              <a:rPr lang="en-US" sz="1200" b="1" dirty="0">
                <a:solidFill>
                  <a:schemeClr val="tx1"/>
                </a:solidFill>
              </a:rPr>
              <a:t>).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/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 err="1">
                <a:solidFill>
                  <a:schemeClr val="tx1"/>
                </a:solidFill>
              </a:rPr>
              <a:t>Clasele</a:t>
            </a:r>
            <a:r>
              <a:rPr lang="en-US" sz="1200" b="1" dirty="0">
                <a:solidFill>
                  <a:schemeClr val="tx1"/>
                </a:solidFill>
              </a:rPr>
              <a:t> din </a:t>
            </a:r>
            <a:r>
              <a:rPr lang="en-US" sz="1200" b="1" dirty="0" err="1">
                <a:solidFill>
                  <a:schemeClr val="tx1"/>
                </a:solidFill>
              </a:rPr>
              <a:t>învățământul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liceal</a:t>
            </a:r>
            <a:r>
              <a:rPr lang="en-US" sz="1200" b="1" dirty="0">
                <a:solidFill>
                  <a:schemeClr val="tx1"/>
                </a:solidFill>
              </a:rPr>
              <a:t> - </a:t>
            </a:r>
            <a:r>
              <a:rPr lang="en-US" sz="1200" b="1" dirty="0" err="1">
                <a:solidFill>
                  <a:schemeClr val="tx1"/>
                </a:solidFill>
              </a:rPr>
              <a:t>filiera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tehnologică</a:t>
            </a:r>
            <a:r>
              <a:rPr lang="en-US" sz="1200" b="1" dirty="0">
                <a:solidFill>
                  <a:schemeClr val="tx1"/>
                </a:solidFill>
              </a:rPr>
              <a:t>, din </a:t>
            </a:r>
            <a:r>
              <a:rPr lang="en-US" sz="1200" b="1" dirty="0" err="1">
                <a:solidFill>
                  <a:schemeClr val="tx1"/>
                </a:solidFill>
              </a:rPr>
              <a:t>învățământul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profesional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și</a:t>
            </a:r>
            <a:r>
              <a:rPr lang="en-US" sz="1200" b="1" dirty="0">
                <a:solidFill>
                  <a:schemeClr val="tx1"/>
                </a:solidFill>
              </a:rPr>
              <a:t> din </a:t>
            </a:r>
            <a:r>
              <a:rPr lang="en-US" sz="1200" b="1" dirty="0" err="1">
                <a:solidFill>
                  <a:schemeClr val="tx1"/>
                </a:solidFill>
              </a:rPr>
              <a:t>învățământul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postliceal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organizează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activități</a:t>
            </a:r>
            <a:r>
              <a:rPr lang="en-US" sz="1200" b="1" dirty="0">
                <a:solidFill>
                  <a:schemeClr val="tx1"/>
                </a:solidFill>
              </a:rPr>
              <a:t> de </a:t>
            </a:r>
            <a:r>
              <a:rPr lang="en-US" sz="1200" b="1" dirty="0" err="1">
                <a:solidFill>
                  <a:schemeClr val="tx1"/>
                </a:solidFill>
              </a:rPr>
              <a:t>instruire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practică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în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perioadele</a:t>
            </a:r>
            <a:r>
              <a:rPr lang="en-US" sz="1200" b="1" dirty="0">
                <a:solidFill>
                  <a:schemeClr val="tx1"/>
                </a:solidFill>
              </a:rPr>
              <a:t> dedicate </a:t>
            </a:r>
            <a:r>
              <a:rPr lang="en-US" sz="1200" b="1" dirty="0" err="1">
                <a:solidFill>
                  <a:schemeClr val="tx1"/>
                </a:solidFill>
              </a:rPr>
              <a:t>programelor</a:t>
            </a:r>
            <a:r>
              <a:rPr lang="en-US" sz="1200" b="1" dirty="0">
                <a:solidFill>
                  <a:schemeClr val="tx1"/>
                </a:solidFill>
              </a:rPr>
              <a:t> „</a:t>
            </a:r>
            <a:r>
              <a:rPr lang="en-US" sz="1200" b="1" dirty="0" err="1">
                <a:solidFill>
                  <a:schemeClr val="tx1"/>
                </a:solidFill>
              </a:rPr>
              <a:t>Școala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altfel</a:t>
            </a:r>
            <a:r>
              <a:rPr lang="en-US" sz="1200" b="1" dirty="0">
                <a:solidFill>
                  <a:schemeClr val="tx1"/>
                </a:solidFill>
              </a:rPr>
              <a:t>“ </a:t>
            </a:r>
            <a:r>
              <a:rPr lang="en-US" sz="1200" b="1" dirty="0" err="1">
                <a:solidFill>
                  <a:schemeClr val="tx1"/>
                </a:solidFill>
              </a:rPr>
              <a:t>și</a:t>
            </a:r>
            <a:r>
              <a:rPr lang="en-US" sz="1200" b="1" dirty="0">
                <a:solidFill>
                  <a:schemeClr val="tx1"/>
                </a:solidFill>
              </a:rPr>
              <a:t> „</a:t>
            </a:r>
            <a:r>
              <a:rPr lang="en-US" sz="1200" b="1" dirty="0" err="1">
                <a:solidFill>
                  <a:schemeClr val="tx1"/>
                </a:solidFill>
              </a:rPr>
              <a:t>Săptămana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verde</a:t>
            </a:r>
            <a:r>
              <a:rPr lang="en-US" sz="1200" b="1" dirty="0">
                <a:solidFill>
                  <a:schemeClr val="tx1"/>
                </a:solidFill>
              </a:rPr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243971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01" y="525624"/>
            <a:ext cx="10353761" cy="5417713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chemeClr val="tx1"/>
                </a:solidFill>
              </a:rPr>
              <a:t>ORDIN nr. 4183 din 4 </a:t>
            </a:r>
            <a:r>
              <a:rPr lang="en-US" b="1" dirty="0" err="1">
                <a:solidFill>
                  <a:schemeClr val="tx1"/>
                </a:solidFill>
              </a:rPr>
              <a:t>iulie</a:t>
            </a:r>
            <a:r>
              <a:rPr lang="en-US" b="1" dirty="0">
                <a:solidFill>
                  <a:schemeClr val="tx1"/>
                </a:solidFill>
              </a:rPr>
              <a:t> 2022 </a:t>
            </a:r>
            <a:r>
              <a:rPr lang="en-US" b="1" dirty="0" err="1">
                <a:solidFill>
                  <a:schemeClr val="tx1"/>
                </a:solidFill>
              </a:rPr>
              <a:t>pentru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aprobarea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Regulamentului-cadru</a:t>
            </a:r>
            <a:r>
              <a:rPr lang="en-US" b="1" dirty="0">
                <a:solidFill>
                  <a:schemeClr val="tx1"/>
                </a:solidFill>
              </a:rPr>
              <a:t> de </a:t>
            </a:r>
            <a:r>
              <a:rPr lang="en-US" b="1" dirty="0" err="1">
                <a:solidFill>
                  <a:schemeClr val="tx1"/>
                </a:solidFill>
              </a:rPr>
              <a:t>organizare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şi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funcţionare</a:t>
            </a:r>
            <a:r>
              <a:rPr lang="en-US" b="1" dirty="0">
                <a:solidFill>
                  <a:schemeClr val="tx1"/>
                </a:solidFill>
              </a:rPr>
              <a:t> a </a:t>
            </a:r>
            <a:r>
              <a:rPr lang="en-US" b="1" dirty="0" err="1">
                <a:solidFill>
                  <a:schemeClr val="tx1"/>
                </a:solidFill>
              </a:rPr>
              <a:t>unităţilor</a:t>
            </a:r>
            <a:r>
              <a:rPr lang="en-US" b="1" dirty="0">
                <a:solidFill>
                  <a:schemeClr val="tx1"/>
                </a:solidFill>
              </a:rPr>
              <a:t> de </a:t>
            </a:r>
            <a:r>
              <a:rPr lang="en-US" b="1" dirty="0" err="1">
                <a:solidFill>
                  <a:schemeClr val="tx1"/>
                </a:solidFill>
              </a:rPr>
              <a:t>învăţământ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preuniversitar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85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</TotalTime>
  <Words>1187</Words>
  <Application>Microsoft Office PowerPoint</Application>
  <PresentationFormat>Widescreen</PresentationFormat>
  <Paragraphs>128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Bodoni MT</vt:lpstr>
      <vt:lpstr>Roboto Condensed</vt:lpstr>
      <vt:lpstr>Trebuchet MS</vt:lpstr>
      <vt:lpstr>Wingdings</vt:lpstr>
      <vt:lpstr>Wingdings 3</vt:lpstr>
      <vt:lpstr>Facet</vt:lpstr>
      <vt:lpstr>CONSFĂTUIREA PROFESORILOR DE RELIGIE</vt:lpstr>
      <vt:lpstr>PowerPoint Presentation</vt:lpstr>
      <vt:lpstr>Statutul disciplinei religie   - LEGISLAȚIE -</vt:lpstr>
      <vt:lpstr>PowerPoint Presentation</vt:lpstr>
      <vt:lpstr>PowerPoint Presentation</vt:lpstr>
      <vt:lpstr>PowerPoint Presentation</vt:lpstr>
      <vt:lpstr>Structura anului școlar 2022 - 2023</vt:lpstr>
      <vt:lpstr>           Anul școlar 2022 - 2023 se structurează astfel:  cursuri: luni, 5 septembrie 2022 - vineri, 21 octombrie 2022;  vacanță: sâmbâtă, 22 octombrie 2022 - duminică, 30 octombrie 2022;  cursuri: luni, 31 octombrie 2022 - joi, 22 decembrie 2022  vacanța de iarnă: vineri, 23 decembrie 2022 - duminică, 8 ianuarie 2023;  cursuri: luni, 9 ianuarie 2023 - vineri, 3 februarie 2023, respectiv vineri, 10 februarie 2023, sau vineri, 17 februarie 2023, la decizia inspectoratelor școlare județene/al Municipiului București, după caz;  vacanță: o săptămână, la decizia inspectoratelor școlare județene/al Municipiului Bucuresti, în perioada 6 - 26 februarie 2023; în județul Sibiu, perioada este 20-26 februarie 2023  cursuri: luni, 13 februarie 2023, respectiv luni, 20 februarie 2023, sau luni, 27 februarie 2023, la decizia inspectoratelor școlare județene/al Municipiului București, după caz, până joi, 6 aprilie 2023;  vacanță de Paște: vineri, 7 aprilie 2023 - marți, 18 aprilie 2023;  cursuri: miercuri, 19 aprilie 2023 - vineri, 16 iunie 2023;  vacanță: sâmbătă, 17 iunie 2023 - duminică, 3 septembrie 2023.  În ziua de 5 octombrie (Ziua internațională a educației și în zilele nelucrătoare/de sărbătoare legală prevazute de lege și de contractul colectiv de muncă aplicabil nu se organizează cursuri.  Programul național „Școala altfel“ și Programul „Săptămana verde“ se desfașoară în perioada 27 februarie - 16 iunie 2023, în intervale de câte 5 zile consecutive lucrătoare, a căror planificare rămâne la decizia unității de învățământ. Derularea celor două programe nu se planifică în același interval de cursuri (modul de învățare).  Clasele din învățământul liceal - filiera tehnologică, din învățământul profesional și din învățământul postliceal organizează activități de instruire practică în perioadele dedicate programelor „Școala altfel“ și „Săptămana verde“.</vt:lpstr>
      <vt:lpstr> ORDIN nr. 4183 din 4 iulie 2022 pentru aprobarea Regulamentului-cadru de organizare şi funcţionare a unităţilor de învăţământ preuniversitar </vt:lpstr>
      <vt:lpstr>NOUTĂȚI:</vt:lpstr>
      <vt:lpstr>NOUTĂȚI</vt:lpstr>
      <vt:lpstr>PROGRAME ȘCOLARE</vt:lpstr>
      <vt:lpstr>TOATE PROGRAMELE SCOLARE  POT FI ACCESATE la adresa:http://programe.ise.ro </vt:lpstr>
      <vt:lpstr>Manuale școlare</vt:lpstr>
      <vt:lpstr>Auxiliare didactice</vt:lpstr>
      <vt:lpstr>Discipline opționale / CDș religie</vt:lpstr>
      <vt:lpstr>Informații din mediul ON-LINE</vt:lpstr>
      <vt:lpstr>PowerPoint Presentation</vt:lpstr>
      <vt:lpstr>Prezentarea unor resurse educaționale</vt:lpstr>
      <vt:lpstr>Creditele transferabile</vt:lpstr>
      <vt:lpstr>PowerPoint Presentation</vt:lpstr>
      <vt:lpstr>Grade didactice</vt:lpstr>
      <vt:lpstr>Gradul didactic I    </vt:lpstr>
      <vt:lpstr>Gradul didactic II    </vt:lpstr>
      <vt:lpstr>Definitivat</vt:lpstr>
      <vt:lpstr>2023 – Anul omagial al pastorației persoanelor vârstnice și Anul comemorativ al imnografilor și cântăreților bisericești   concurs național</vt:lpstr>
      <vt:lpstr>RECOMANDĂRI</vt:lpstr>
      <vt:lpstr>Vă mulțumesc! </vt:lpstr>
    </vt:vector>
  </TitlesOfParts>
  <Company>Unitate Scolara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2</cp:lastModifiedBy>
  <cp:revision>100</cp:revision>
  <dcterms:created xsi:type="dcterms:W3CDTF">2019-09-20T16:09:25Z</dcterms:created>
  <dcterms:modified xsi:type="dcterms:W3CDTF">2022-10-09T16:17:02Z</dcterms:modified>
</cp:coreProperties>
</file>